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356" r:id="rId3"/>
    <p:sldId id="366" r:id="rId4"/>
    <p:sldId id="361" r:id="rId5"/>
    <p:sldId id="351" r:id="rId6"/>
    <p:sldId id="323" r:id="rId7"/>
    <p:sldId id="348" r:id="rId8"/>
    <p:sldId id="325" r:id="rId9"/>
    <p:sldId id="359" r:id="rId10"/>
    <p:sldId id="360" r:id="rId11"/>
    <p:sldId id="363" r:id="rId12"/>
    <p:sldId id="364" r:id="rId13"/>
    <p:sldId id="365" r:id="rId14"/>
    <p:sldId id="288" r:id="rId15"/>
    <p:sldId id="349" r:id="rId16"/>
    <p:sldId id="315" r:id="rId17"/>
    <p:sldId id="316" r:id="rId18"/>
    <p:sldId id="337" r:id="rId19"/>
    <p:sldId id="329" r:id="rId20"/>
    <p:sldId id="368" r:id="rId21"/>
    <p:sldId id="369" r:id="rId22"/>
    <p:sldId id="370" r:id="rId23"/>
    <p:sldId id="290" r:id="rId24"/>
    <p:sldId id="376" r:id="rId25"/>
    <p:sldId id="371" r:id="rId26"/>
    <p:sldId id="301" r:id="rId27"/>
    <p:sldId id="372" r:id="rId28"/>
    <p:sldId id="374" r:id="rId29"/>
    <p:sldId id="375" r:id="rId30"/>
    <p:sldId id="373" r:id="rId31"/>
    <p:sldId id="367"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1176" y="-80"/>
      </p:cViewPr>
      <p:guideLst>
        <p:guide orient="horz" pos="2160"/>
        <p:guide pos="2880"/>
      </p:guideLst>
    </p:cSldViewPr>
  </p:slideViewPr>
  <p:notesTextViewPr>
    <p:cViewPr>
      <p:scale>
        <a:sx n="1" d="1"/>
        <a:sy n="1" d="1"/>
      </p:scale>
      <p:origin x="0" y="0"/>
    </p:cViewPr>
  </p:notesTextViewPr>
  <p:sorterViewPr>
    <p:cViewPr>
      <p:scale>
        <a:sx n="145" d="100"/>
        <a:sy n="145" d="100"/>
      </p:scale>
      <p:origin x="0" y="10656"/>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2F5BDE-0724-9B47-9DE8-61FBB26957B7}" type="datetimeFigureOut">
              <a:rPr lang="en-US" smtClean="0"/>
              <a:t>10/3/14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E0B256-E2E6-0640-8E25-6BC33801F65B}" type="slidenum">
              <a:rPr lang="en-US" smtClean="0"/>
              <a:t>‹#›</a:t>
            </a:fld>
            <a:endParaRPr lang="en-US" dirty="0"/>
          </a:p>
        </p:txBody>
      </p:sp>
    </p:spTree>
    <p:extLst>
      <p:ext uri="{BB962C8B-B14F-4D97-AF65-F5344CB8AC3E}">
        <p14:creationId xmlns:p14="http://schemas.microsoft.com/office/powerpoint/2010/main" val="176967739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E0B256-E2E6-0640-8E25-6BC33801F65B}" type="slidenum">
              <a:rPr lang="en-US" smtClean="0"/>
              <a:t>7</a:t>
            </a:fld>
            <a:endParaRPr lang="en-US" dirty="0"/>
          </a:p>
        </p:txBody>
      </p:sp>
    </p:spTree>
    <p:extLst>
      <p:ext uri="{BB962C8B-B14F-4D97-AF65-F5344CB8AC3E}">
        <p14:creationId xmlns:p14="http://schemas.microsoft.com/office/powerpoint/2010/main" val="709362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40D97C-01A1-4624-9407-A8CEBD49FC65}" type="datetimeFigureOut">
              <a:rPr lang="en-US" smtClean="0"/>
              <a:t>10/3/14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1E111F-F519-46C4-ABAC-D573EE8850AD}" type="slidenum">
              <a:rPr lang="en-US" smtClean="0"/>
              <a:t>‹#›</a:t>
            </a:fld>
            <a:endParaRPr lang="en-US" dirty="0"/>
          </a:p>
        </p:txBody>
      </p:sp>
    </p:spTree>
    <p:extLst>
      <p:ext uri="{BB962C8B-B14F-4D97-AF65-F5344CB8AC3E}">
        <p14:creationId xmlns:p14="http://schemas.microsoft.com/office/powerpoint/2010/main" val="3582178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40D97C-01A1-4624-9407-A8CEBD49FC65}" type="datetimeFigureOut">
              <a:rPr lang="en-US" smtClean="0"/>
              <a:t>10/3/14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1E111F-F519-46C4-ABAC-D573EE8850AD}" type="slidenum">
              <a:rPr lang="en-US" smtClean="0"/>
              <a:t>‹#›</a:t>
            </a:fld>
            <a:endParaRPr lang="en-US" dirty="0"/>
          </a:p>
        </p:txBody>
      </p:sp>
    </p:spTree>
    <p:extLst>
      <p:ext uri="{BB962C8B-B14F-4D97-AF65-F5344CB8AC3E}">
        <p14:creationId xmlns:p14="http://schemas.microsoft.com/office/powerpoint/2010/main" val="2365620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40D97C-01A1-4624-9407-A8CEBD49FC65}" type="datetimeFigureOut">
              <a:rPr lang="en-US" smtClean="0"/>
              <a:t>10/3/14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1E111F-F519-46C4-ABAC-D573EE8850AD}" type="slidenum">
              <a:rPr lang="en-US" smtClean="0"/>
              <a:t>‹#›</a:t>
            </a:fld>
            <a:endParaRPr lang="en-US" dirty="0"/>
          </a:p>
        </p:txBody>
      </p:sp>
    </p:spTree>
    <p:extLst>
      <p:ext uri="{BB962C8B-B14F-4D97-AF65-F5344CB8AC3E}">
        <p14:creationId xmlns:p14="http://schemas.microsoft.com/office/powerpoint/2010/main" val="104153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40D97C-01A1-4624-9407-A8CEBD49FC65}" type="datetimeFigureOut">
              <a:rPr lang="en-US" smtClean="0"/>
              <a:t>10/3/14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1E111F-F519-46C4-ABAC-D573EE8850AD}" type="slidenum">
              <a:rPr lang="en-US" smtClean="0"/>
              <a:t>‹#›</a:t>
            </a:fld>
            <a:endParaRPr lang="en-US" dirty="0"/>
          </a:p>
        </p:txBody>
      </p:sp>
    </p:spTree>
    <p:extLst>
      <p:ext uri="{BB962C8B-B14F-4D97-AF65-F5344CB8AC3E}">
        <p14:creationId xmlns:p14="http://schemas.microsoft.com/office/powerpoint/2010/main" val="880342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40D97C-01A1-4624-9407-A8CEBD49FC65}" type="datetimeFigureOut">
              <a:rPr lang="en-US" smtClean="0"/>
              <a:t>10/3/14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1E111F-F519-46C4-ABAC-D573EE8850AD}" type="slidenum">
              <a:rPr lang="en-US" smtClean="0"/>
              <a:t>‹#›</a:t>
            </a:fld>
            <a:endParaRPr lang="en-US" dirty="0"/>
          </a:p>
        </p:txBody>
      </p:sp>
    </p:spTree>
    <p:extLst>
      <p:ext uri="{BB962C8B-B14F-4D97-AF65-F5344CB8AC3E}">
        <p14:creationId xmlns:p14="http://schemas.microsoft.com/office/powerpoint/2010/main" val="3349802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40D97C-01A1-4624-9407-A8CEBD49FC65}" type="datetimeFigureOut">
              <a:rPr lang="en-US" smtClean="0"/>
              <a:t>10/3/14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1E111F-F519-46C4-ABAC-D573EE8850AD}" type="slidenum">
              <a:rPr lang="en-US" smtClean="0"/>
              <a:t>‹#›</a:t>
            </a:fld>
            <a:endParaRPr lang="en-US" dirty="0"/>
          </a:p>
        </p:txBody>
      </p:sp>
    </p:spTree>
    <p:extLst>
      <p:ext uri="{BB962C8B-B14F-4D97-AF65-F5344CB8AC3E}">
        <p14:creationId xmlns:p14="http://schemas.microsoft.com/office/powerpoint/2010/main" val="4274203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40D97C-01A1-4624-9407-A8CEBD49FC65}" type="datetimeFigureOut">
              <a:rPr lang="en-US" smtClean="0"/>
              <a:t>10/3/14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41E111F-F519-46C4-ABAC-D573EE8850AD}" type="slidenum">
              <a:rPr lang="en-US" smtClean="0"/>
              <a:t>‹#›</a:t>
            </a:fld>
            <a:endParaRPr lang="en-US" dirty="0"/>
          </a:p>
        </p:txBody>
      </p:sp>
    </p:spTree>
    <p:extLst>
      <p:ext uri="{BB962C8B-B14F-4D97-AF65-F5344CB8AC3E}">
        <p14:creationId xmlns:p14="http://schemas.microsoft.com/office/powerpoint/2010/main" val="216012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40D97C-01A1-4624-9407-A8CEBD49FC65}" type="datetimeFigureOut">
              <a:rPr lang="en-US" smtClean="0"/>
              <a:t>10/3/14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41E111F-F519-46C4-ABAC-D573EE8850AD}" type="slidenum">
              <a:rPr lang="en-US" smtClean="0"/>
              <a:t>‹#›</a:t>
            </a:fld>
            <a:endParaRPr lang="en-US" dirty="0"/>
          </a:p>
        </p:txBody>
      </p:sp>
    </p:spTree>
    <p:extLst>
      <p:ext uri="{BB962C8B-B14F-4D97-AF65-F5344CB8AC3E}">
        <p14:creationId xmlns:p14="http://schemas.microsoft.com/office/powerpoint/2010/main" val="2280699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40D97C-01A1-4624-9407-A8CEBD49FC65}" type="datetimeFigureOut">
              <a:rPr lang="en-US" smtClean="0"/>
              <a:t>10/3/14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41E111F-F519-46C4-ABAC-D573EE8850AD}" type="slidenum">
              <a:rPr lang="en-US" smtClean="0"/>
              <a:t>‹#›</a:t>
            </a:fld>
            <a:endParaRPr lang="en-US" dirty="0"/>
          </a:p>
        </p:txBody>
      </p:sp>
    </p:spTree>
    <p:extLst>
      <p:ext uri="{BB962C8B-B14F-4D97-AF65-F5344CB8AC3E}">
        <p14:creationId xmlns:p14="http://schemas.microsoft.com/office/powerpoint/2010/main" val="3139845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40D97C-01A1-4624-9407-A8CEBD49FC65}" type="datetimeFigureOut">
              <a:rPr lang="en-US" smtClean="0"/>
              <a:t>10/3/14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1E111F-F519-46C4-ABAC-D573EE8850AD}" type="slidenum">
              <a:rPr lang="en-US" smtClean="0"/>
              <a:t>‹#›</a:t>
            </a:fld>
            <a:endParaRPr lang="en-US" dirty="0"/>
          </a:p>
        </p:txBody>
      </p:sp>
    </p:spTree>
    <p:extLst>
      <p:ext uri="{BB962C8B-B14F-4D97-AF65-F5344CB8AC3E}">
        <p14:creationId xmlns:p14="http://schemas.microsoft.com/office/powerpoint/2010/main" val="211460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40D97C-01A1-4624-9407-A8CEBD49FC65}" type="datetimeFigureOut">
              <a:rPr lang="en-US" smtClean="0"/>
              <a:t>10/3/14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1E111F-F519-46C4-ABAC-D573EE8850AD}" type="slidenum">
              <a:rPr lang="en-US" smtClean="0"/>
              <a:t>‹#›</a:t>
            </a:fld>
            <a:endParaRPr lang="en-US" dirty="0"/>
          </a:p>
        </p:txBody>
      </p:sp>
    </p:spTree>
    <p:extLst>
      <p:ext uri="{BB962C8B-B14F-4D97-AF65-F5344CB8AC3E}">
        <p14:creationId xmlns:p14="http://schemas.microsoft.com/office/powerpoint/2010/main" val="17165411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40D97C-01A1-4624-9407-A8CEBD49FC65}" type="datetimeFigureOut">
              <a:rPr lang="en-US" smtClean="0"/>
              <a:t>10/3/14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1E111F-F519-46C4-ABAC-D573EE8850AD}" type="slidenum">
              <a:rPr lang="en-US" smtClean="0"/>
              <a:t>‹#›</a:t>
            </a:fld>
            <a:endParaRPr lang="en-US" dirty="0"/>
          </a:p>
        </p:txBody>
      </p:sp>
    </p:spTree>
    <p:extLst>
      <p:ext uri="{BB962C8B-B14F-4D97-AF65-F5344CB8AC3E}">
        <p14:creationId xmlns:p14="http://schemas.microsoft.com/office/powerpoint/2010/main" val="41082521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dereid@eiu.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hyperlink" Target="http://nstahosted.org/pdfs/ngss/InsideTheNGSSBox.pdf" TargetMode="External"/><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hyperlink" Target="http://standards.nsta.org/AccessStandardsByTopic.aspx"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enasco.com/page/science/sci_lesson" TargetMode="External"/><Relationship Id="rId4" Type="http://schemas.openxmlformats.org/officeDocument/2006/relationships/hyperlink" Target="http://www.moonconnection.com/" TargetMode="External"/><Relationship Id="rId5" Type="http://schemas.openxmlformats.org/officeDocument/2006/relationships/hyperlink" Target="http://aa.usno.navy.mil/data/docs/MoonPhase.php" TargetMode="External"/><Relationship Id="rId1" Type="http://schemas.openxmlformats.org/officeDocument/2006/relationships/slideLayout" Target="../slideLayouts/slideLayout2.xml"/><Relationship Id="rId2" Type="http://schemas.openxmlformats.org/officeDocument/2006/relationships/hyperlink" Target="http://www.amnh.org/ology/features/stufftodo_astro/moon.ph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0"/>
            <a:ext cx="7772400" cy="1470025"/>
          </a:xfrm>
        </p:spPr>
        <p:txBody>
          <a:bodyPr/>
          <a:lstStyle/>
          <a:p>
            <a:r>
              <a:rPr lang="en-US" dirty="0"/>
              <a:t>The Reading, Writing, and Science Connection</a:t>
            </a:r>
          </a:p>
        </p:txBody>
      </p:sp>
      <p:sp>
        <p:nvSpPr>
          <p:cNvPr id="3" name="Subtitle 2"/>
          <p:cNvSpPr>
            <a:spLocks noGrp="1"/>
          </p:cNvSpPr>
          <p:nvPr>
            <p:ph type="subTitle" idx="1"/>
          </p:nvPr>
        </p:nvSpPr>
        <p:spPr>
          <a:xfrm>
            <a:off x="1371600" y="3276600"/>
            <a:ext cx="6400800" cy="2743200"/>
          </a:xfrm>
        </p:spPr>
        <p:txBody>
          <a:bodyPr>
            <a:normAutofit/>
          </a:bodyPr>
          <a:lstStyle/>
          <a:p>
            <a:r>
              <a:rPr lang="en-US" sz="2800" dirty="0" smtClean="0"/>
              <a:t>Eastern Illinois University</a:t>
            </a:r>
          </a:p>
          <a:p>
            <a:r>
              <a:rPr lang="en-US" sz="2800" dirty="0" smtClean="0"/>
              <a:t>Denise Reid</a:t>
            </a:r>
            <a:br>
              <a:rPr lang="en-US" sz="2800" dirty="0" smtClean="0"/>
            </a:br>
            <a:r>
              <a:rPr lang="en-US" sz="2800" dirty="0" smtClean="0">
                <a:hlinkClick r:id="rId2"/>
              </a:rPr>
              <a:t>dereid@eiu.edu</a:t>
            </a:r>
            <a:endParaRPr lang="en-US" sz="2800" dirty="0" smtClean="0"/>
          </a:p>
          <a:p>
            <a:endParaRPr lang="en-US" sz="2000" dirty="0" smtClean="0"/>
          </a:p>
          <a:p>
            <a:r>
              <a:rPr lang="en-US" sz="2000" dirty="0" smtClean="0"/>
              <a:t>The Illinois Reading Council Conference</a:t>
            </a:r>
          </a:p>
          <a:p>
            <a:r>
              <a:rPr lang="en-US" sz="2000" dirty="0" smtClean="0"/>
              <a:t>October 4, 2014</a:t>
            </a:r>
            <a:endParaRPr lang="en-US" sz="2000" dirty="0"/>
          </a:p>
        </p:txBody>
      </p:sp>
    </p:spTree>
    <p:extLst>
      <p:ext uri="{BB962C8B-B14F-4D97-AF65-F5344CB8AC3E}">
        <p14:creationId xmlns:p14="http://schemas.microsoft.com/office/powerpoint/2010/main" val="155063911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14300"/>
            <a:ext cx="8915400" cy="668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331192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 Use of Notebooks</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i="1" dirty="0" smtClean="0"/>
              <a:t>	“Scientists keep notebooks on their work because they need them for their work. The notebook contains the data for their analyses. If they get contradictory results from an experiment, they go back to see how they did their earlier investigations. If a peer questions their data, they go back and check or redo an experiment. If they have to write a report for a funder or an article for a journal, they rely upon this record of their thinking and experimentation.”</a:t>
            </a:r>
          </a:p>
          <a:p>
            <a:pPr marL="0" indent="0">
              <a:buNone/>
            </a:pPr>
            <a:endParaRPr lang="en-US" dirty="0" smtClean="0"/>
          </a:p>
          <a:p>
            <a:pPr marL="0" indent="0" algn="r">
              <a:buNone/>
            </a:pPr>
            <a:r>
              <a:rPr lang="en-US" dirty="0" smtClean="0"/>
              <a:t>(Worth, et al, 2009)</a:t>
            </a:r>
            <a:endParaRPr lang="en-US" dirty="0"/>
          </a:p>
        </p:txBody>
      </p:sp>
    </p:spTree>
    <p:extLst>
      <p:ext uri="{BB962C8B-B14F-4D97-AF65-F5344CB8AC3E}">
        <p14:creationId xmlns:p14="http://schemas.microsoft.com/office/powerpoint/2010/main" val="351126240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sz="3600" dirty="0" smtClean="0"/>
              <a:t>Possible Elements of a Science Notebook</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31914591"/>
              </p:ext>
            </p:extLst>
          </p:nvPr>
        </p:nvGraphicFramePr>
        <p:xfrm>
          <a:off x="457200" y="1752600"/>
          <a:ext cx="8229600" cy="4150359"/>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pPr algn="ctr"/>
                      <a:r>
                        <a:rPr lang="en-US" dirty="0" smtClean="0"/>
                        <a:t>Elements</a:t>
                      </a:r>
                      <a:endParaRPr lang="en-US" dirty="0"/>
                    </a:p>
                  </a:txBody>
                  <a:tcPr/>
                </a:tc>
                <a:tc>
                  <a:txBody>
                    <a:bodyPr/>
                    <a:lstStyle/>
                    <a:p>
                      <a:pPr algn="ctr"/>
                      <a:r>
                        <a:rPr lang="en-US" dirty="0" smtClean="0"/>
                        <a:t>Early Stages</a:t>
                      </a:r>
                      <a:endParaRPr lang="en-US" dirty="0"/>
                    </a:p>
                  </a:txBody>
                  <a:tcPr/>
                </a:tc>
                <a:tc>
                  <a:txBody>
                    <a:bodyPr/>
                    <a:lstStyle/>
                    <a:p>
                      <a:pPr algn="ctr"/>
                      <a:r>
                        <a:rPr lang="en-US" dirty="0" smtClean="0"/>
                        <a:t>Middle Stages</a:t>
                      </a:r>
                      <a:endParaRPr lang="en-US" dirty="0"/>
                    </a:p>
                  </a:txBody>
                  <a:tcPr/>
                </a:tc>
                <a:tc>
                  <a:txBody>
                    <a:bodyPr/>
                    <a:lstStyle/>
                    <a:p>
                      <a:pPr algn="ctr"/>
                      <a:r>
                        <a:rPr lang="en-US" dirty="0" smtClean="0"/>
                        <a:t>Later Stages</a:t>
                      </a:r>
                      <a:endParaRPr lang="en-US" dirty="0"/>
                    </a:p>
                  </a:txBody>
                  <a:tcPr/>
                </a:tc>
                <a:tc>
                  <a:txBody>
                    <a:bodyPr/>
                    <a:lstStyle/>
                    <a:p>
                      <a:pPr algn="ctr"/>
                      <a:r>
                        <a:rPr lang="en-US" dirty="0" smtClean="0"/>
                        <a:t>Student-Led</a:t>
                      </a:r>
                      <a:r>
                        <a:rPr lang="en-US" baseline="0" dirty="0" smtClean="0"/>
                        <a:t> Inquiry</a:t>
                      </a:r>
                      <a:endParaRPr lang="en-US" dirty="0"/>
                    </a:p>
                  </a:txBody>
                  <a:tcPr/>
                </a:tc>
              </a:tr>
              <a:tr h="370840">
                <a:tc>
                  <a:txBody>
                    <a:bodyPr/>
                    <a:lstStyle/>
                    <a:p>
                      <a:r>
                        <a:rPr lang="en-US" sz="1800" dirty="0" smtClean="0"/>
                        <a:t>Initial Ideas,</a:t>
                      </a:r>
                      <a:r>
                        <a:rPr lang="en-US" sz="1800" baseline="0" dirty="0" smtClean="0"/>
                        <a:t> wonderings, experiences</a:t>
                      </a:r>
                      <a:endParaRPr lang="en-US" sz="1800" dirty="0"/>
                    </a:p>
                  </a:txBody>
                  <a:tcPr/>
                </a:tc>
                <a:tc>
                  <a:txBody>
                    <a:bodyPr/>
                    <a:lstStyle/>
                    <a:p>
                      <a:pPr algn="ctr"/>
                      <a:r>
                        <a:rPr lang="en-US" dirty="0" smtClean="0"/>
                        <a:t>S</a:t>
                      </a:r>
                      <a:endParaRPr lang="en-US" dirty="0"/>
                    </a:p>
                  </a:txBody>
                  <a:tcPr/>
                </a:tc>
                <a:tc>
                  <a:txBody>
                    <a:bodyPr/>
                    <a:lstStyle/>
                    <a:p>
                      <a:pPr algn="ctr"/>
                      <a:r>
                        <a:rPr lang="en-US" dirty="0" smtClean="0"/>
                        <a:t>S</a:t>
                      </a:r>
                      <a:endParaRPr lang="en-US" dirty="0"/>
                    </a:p>
                  </a:txBody>
                  <a:tcPr/>
                </a:tc>
                <a:tc>
                  <a:txBody>
                    <a:bodyPr/>
                    <a:lstStyle/>
                    <a:p>
                      <a:pPr algn="ctr"/>
                      <a:r>
                        <a:rPr lang="en-US" dirty="0" smtClean="0"/>
                        <a:t>S</a:t>
                      </a:r>
                      <a:endParaRPr lang="en-US" dirty="0"/>
                    </a:p>
                  </a:txBody>
                  <a:tcPr/>
                </a:tc>
                <a:tc>
                  <a:txBody>
                    <a:bodyPr/>
                    <a:lstStyle/>
                    <a:p>
                      <a:pPr algn="ctr"/>
                      <a:r>
                        <a:rPr lang="en-US" dirty="0" smtClean="0"/>
                        <a:t>S</a:t>
                      </a:r>
                      <a:endParaRPr lang="en-US" dirty="0"/>
                    </a:p>
                  </a:txBody>
                  <a:tcPr/>
                </a:tc>
              </a:tr>
              <a:tr h="370840">
                <a:tc>
                  <a:txBody>
                    <a:bodyPr/>
                    <a:lstStyle/>
                    <a:p>
                      <a:r>
                        <a:rPr lang="en-US" dirty="0" smtClean="0"/>
                        <a:t>Question</a:t>
                      </a:r>
                      <a:endParaRPr lang="en-US" dirty="0"/>
                    </a:p>
                  </a:txBody>
                  <a:tcPr/>
                </a:tc>
                <a:tc>
                  <a:txBody>
                    <a:bodyPr/>
                    <a:lstStyle/>
                    <a:p>
                      <a:pPr algn="ctr"/>
                      <a:r>
                        <a:rPr lang="en-US" dirty="0" smtClean="0"/>
                        <a:t>T</a:t>
                      </a:r>
                      <a:endParaRPr lang="en-US" dirty="0"/>
                    </a:p>
                  </a:txBody>
                  <a:tcPr/>
                </a:tc>
                <a:tc>
                  <a:txBody>
                    <a:bodyPr/>
                    <a:lstStyle/>
                    <a:p>
                      <a:pPr algn="ctr"/>
                      <a:r>
                        <a:rPr lang="en-US" dirty="0" smtClean="0"/>
                        <a:t>T</a:t>
                      </a:r>
                      <a:endParaRPr lang="en-US" dirty="0"/>
                    </a:p>
                  </a:txBody>
                  <a:tcPr/>
                </a:tc>
                <a:tc>
                  <a:txBody>
                    <a:bodyPr/>
                    <a:lstStyle/>
                    <a:p>
                      <a:pPr algn="ctr"/>
                      <a:r>
                        <a:rPr lang="en-US" dirty="0" smtClean="0"/>
                        <a:t>T/S</a:t>
                      </a:r>
                      <a:endParaRPr lang="en-US" dirty="0"/>
                    </a:p>
                  </a:txBody>
                  <a:tcPr/>
                </a:tc>
                <a:tc>
                  <a:txBody>
                    <a:bodyPr/>
                    <a:lstStyle/>
                    <a:p>
                      <a:pPr algn="ctr"/>
                      <a:r>
                        <a:rPr lang="en-US" dirty="0" smtClean="0"/>
                        <a:t>S</a:t>
                      </a:r>
                      <a:endParaRPr lang="en-US" dirty="0"/>
                    </a:p>
                  </a:txBody>
                  <a:tcPr/>
                </a:tc>
              </a:tr>
              <a:tr h="370840">
                <a:tc>
                  <a:txBody>
                    <a:bodyPr/>
                    <a:lstStyle/>
                    <a:p>
                      <a:r>
                        <a:rPr lang="en-US" dirty="0" smtClean="0"/>
                        <a:t>Prediction</a:t>
                      </a:r>
                      <a:endParaRPr lang="en-US" dirty="0"/>
                    </a:p>
                  </a:txBody>
                  <a:tcPr/>
                </a:tc>
                <a:tc>
                  <a:txBody>
                    <a:bodyPr/>
                    <a:lstStyle/>
                    <a:p>
                      <a:pPr algn="ctr"/>
                      <a:r>
                        <a:rPr lang="en-US" dirty="0" smtClean="0"/>
                        <a:t>T/S</a:t>
                      </a:r>
                      <a:endParaRPr lang="en-US" dirty="0"/>
                    </a:p>
                  </a:txBody>
                  <a:tcPr/>
                </a:tc>
                <a:tc>
                  <a:txBody>
                    <a:bodyPr/>
                    <a:lstStyle/>
                    <a:p>
                      <a:pPr algn="ctr"/>
                      <a:r>
                        <a:rPr lang="en-US" dirty="0" smtClean="0"/>
                        <a:t>S</a:t>
                      </a:r>
                      <a:endParaRPr lang="en-US" dirty="0"/>
                    </a:p>
                  </a:txBody>
                  <a:tcPr/>
                </a:tc>
                <a:tc>
                  <a:txBody>
                    <a:bodyPr/>
                    <a:lstStyle/>
                    <a:p>
                      <a:pPr algn="ctr"/>
                      <a:r>
                        <a:rPr lang="en-US" dirty="0" smtClean="0"/>
                        <a:t>S</a:t>
                      </a:r>
                      <a:endParaRPr lang="en-US" dirty="0"/>
                    </a:p>
                  </a:txBody>
                  <a:tcPr/>
                </a:tc>
                <a:tc>
                  <a:txBody>
                    <a:bodyPr/>
                    <a:lstStyle/>
                    <a:p>
                      <a:pPr algn="ctr"/>
                      <a:r>
                        <a:rPr lang="en-US" dirty="0" smtClean="0"/>
                        <a:t>S</a:t>
                      </a:r>
                      <a:endParaRPr lang="en-US" dirty="0"/>
                    </a:p>
                  </a:txBody>
                  <a:tcPr/>
                </a:tc>
              </a:tr>
              <a:tr h="370840">
                <a:tc>
                  <a:txBody>
                    <a:bodyPr/>
                    <a:lstStyle/>
                    <a:p>
                      <a:r>
                        <a:rPr lang="en-US" dirty="0" smtClean="0"/>
                        <a:t>Procedures</a:t>
                      </a:r>
                      <a:endParaRPr lang="en-US" dirty="0"/>
                    </a:p>
                  </a:txBody>
                  <a:tcPr/>
                </a:tc>
                <a:tc>
                  <a:txBody>
                    <a:bodyPr/>
                    <a:lstStyle/>
                    <a:p>
                      <a:pPr algn="ctr"/>
                      <a:r>
                        <a:rPr lang="en-US" dirty="0" smtClean="0"/>
                        <a:t>T</a:t>
                      </a:r>
                      <a:endParaRPr lang="en-US" dirty="0"/>
                    </a:p>
                  </a:txBody>
                  <a:tcPr/>
                </a:tc>
                <a:tc>
                  <a:txBody>
                    <a:bodyPr/>
                    <a:lstStyle/>
                    <a:p>
                      <a:pPr algn="ctr"/>
                      <a:r>
                        <a:rPr lang="en-US" dirty="0" smtClean="0"/>
                        <a:t>T</a:t>
                      </a:r>
                      <a:endParaRPr lang="en-US" dirty="0"/>
                    </a:p>
                  </a:txBody>
                  <a:tcPr/>
                </a:tc>
                <a:tc>
                  <a:txBody>
                    <a:bodyPr/>
                    <a:lstStyle/>
                    <a:p>
                      <a:pPr algn="ctr"/>
                      <a:r>
                        <a:rPr lang="en-US" dirty="0" smtClean="0"/>
                        <a:t>T/S</a:t>
                      </a:r>
                      <a:endParaRPr lang="en-US" dirty="0"/>
                    </a:p>
                  </a:txBody>
                  <a:tcPr/>
                </a:tc>
                <a:tc>
                  <a:txBody>
                    <a:bodyPr/>
                    <a:lstStyle/>
                    <a:p>
                      <a:pPr algn="ctr"/>
                      <a:r>
                        <a:rPr lang="en-US" dirty="0" smtClean="0"/>
                        <a:t>S</a:t>
                      </a:r>
                      <a:endParaRPr lang="en-US" dirty="0"/>
                    </a:p>
                  </a:txBody>
                  <a:tcPr/>
                </a:tc>
              </a:tr>
              <a:tr h="370840">
                <a:tc>
                  <a:txBody>
                    <a:bodyPr/>
                    <a:lstStyle/>
                    <a:p>
                      <a:r>
                        <a:rPr lang="en-US" dirty="0" smtClean="0"/>
                        <a:t>Data Recording</a:t>
                      </a:r>
                      <a:endParaRPr lang="en-US" dirty="0"/>
                    </a:p>
                  </a:txBody>
                  <a:tcPr/>
                </a:tc>
                <a:tc>
                  <a:txBody>
                    <a:bodyPr/>
                    <a:lstStyle/>
                    <a:p>
                      <a:pPr algn="ctr"/>
                      <a:r>
                        <a:rPr lang="en-US" dirty="0" smtClean="0"/>
                        <a:t>T</a:t>
                      </a:r>
                      <a:endParaRPr lang="en-US" dirty="0"/>
                    </a:p>
                  </a:txBody>
                  <a:tcPr/>
                </a:tc>
                <a:tc>
                  <a:txBody>
                    <a:bodyPr/>
                    <a:lstStyle/>
                    <a:p>
                      <a:pPr algn="ctr"/>
                      <a:r>
                        <a:rPr lang="en-US" dirty="0" smtClean="0"/>
                        <a:t>T</a:t>
                      </a:r>
                      <a:endParaRPr lang="en-US" dirty="0"/>
                    </a:p>
                  </a:txBody>
                  <a:tcPr/>
                </a:tc>
                <a:tc>
                  <a:txBody>
                    <a:bodyPr/>
                    <a:lstStyle/>
                    <a:p>
                      <a:pPr algn="ctr"/>
                      <a:r>
                        <a:rPr lang="en-US" dirty="0" smtClean="0"/>
                        <a:t>T/S</a:t>
                      </a:r>
                      <a:endParaRPr lang="en-US" dirty="0"/>
                    </a:p>
                  </a:txBody>
                  <a:tcPr/>
                </a:tc>
                <a:tc>
                  <a:txBody>
                    <a:bodyPr/>
                    <a:lstStyle/>
                    <a:p>
                      <a:pPr algn="ctr"/>
                      <a:r>
                        <a:rPr lang="en-US" dirty="0" smtClean="0"/>
                        <a:t>S</a:t>
                      </a:r>
                      <a:endParaRPr lang="en-US" dirty="0"/>
                    </a:p>
                  </a:txBody>
                  <a:tcPr/>
                </a:tc>
              </a:tr>
              <a:tr h="370840">
                <a:tc>
                  <a:txBody>
                    <a:bodyPr/>
                    <a:lstStyle/>
                    <a:p>
                      <a:r>
                        <a:rPr lang="en-US" dirty="0" smtClean="0"/>
                        <a:t>Data Analysis</a:t>
                      </a:r>
                      <a:endParaRPr lang="en-US" dirty="0"/>
                    </a:p>
                  </a:txBody>
                  <a:tcPr/>
                </a:tc>
                <a:tc>
                  <a:txBody>
                    <a:bodyPr/>
                    <a:lstStyle/>
                    <a:p>
                      <a:pPr algn="ctr"/>
                      <a:r>
                        <a:rPr lang="en-US" dirty="0" smtClean="0"/>
                        <a:t>T/S</a:t>
                      </a:r>
                      <a:endParaRPr lang="en-US" dirty="0"/>
                    </a:p>
                  </a:txBody>
                  <a:tcPr/>
                </a:tc>
                <a:tc>
                  <a:txBody>
                    <a:bodyPr/>
                    <a:lstStyle/>
                    <a:p>
                      <a:pPr algn="ctr"/>
                      <a:r>
                        <a:rPr lang="en-US" dirty="0" smtClean="0"/>
                        <a:t>T/S</a:t>
                      </a:r>
                      <a:endParaRPr lang="en-US" dirty="0"/>
                    </a:p>
                  </a:txBody>
                  <a:tcPr/>
                </a:tc>
                <a:tc>
                  <a:txBody>
                    <a:bodyPr/>
                    <a:lstStyle/>
                    <a:p>
                      <a:pPr algn="ctr"/>
                      <a:r>
                        <a:rPr lang="en-US" dirty="0" smtClean="0"/>
                        <a:t>S</a:t>
                      </a:r>
                      <a:endParaRPr lang="en-US" dirty="0"/>
                    </a:p>
                  </a:txBody>
                  <a:tcPr/>
                </a:tc>
                <a:tc>
                  <a:txBody>
                    <a:bodyPr/>
                    <a:lstStyle/>
                    <a:p>
                      <a:pPr algn="ctr"/>
                      <a:r>
                        <a:rPr lang="en-US" dirty="0" smtClean="0"/>
                        <a:t>S</a:t>
                      </a:r>
                      <a:endParaRPr lang="en-US" dirty="0"/>
                    </a:p>
                  </a:txBody>
                  <a:tcPr/>
                </a:tc>
              </a:tr>
              <a:tr h="370840">
                <a:tc>
                  <a:txBody>
                    <a:bodyPr/>
                    <a:lstStyle/>
                    <a:p>
                      <a:r>
                        <a:rPr lang="en-US" dirty="0" smtClean="0"/>
                        <a:t>Reflection</a:t>
                      </a:r>
                      <a:endParaRPr lang="en-US" dirty="0"/>
                    </a:p>
                  </a:txBody>
                  <a:tcPr/>
                </a:tc>
                <a:tc>
                  <a:txBody>
                    <a:bodyPr/>
                    <a:lstStyle/>
                    <a:p>
                      <a:pPr algn="ctr"/>
                      <a:r>
                        <a:rPr lang="en-US" dirty="0" smtClean="0"/>
                        <a:t>S</a:t>
                      </a:r>
                      <a:endParaRPr lang="en-US" dirty="0"/>
                    </a:p>
                  </a:txBody>
                  <a:tcPr/>
                </a:tc>
                <a:tc>
                  <a:txBody>
                    <a:bodyPr/>
                    <a:lstStyle/>
                    <a:p>
                      <a:pPr algn="ctr"/>
                      <a:r>
                        <a:rPr lang="en-US" dirty="0" smtClean="0"/>
                        <a:t>S</a:t>
                      </a:r>
                      <a:endParaRPr lang="en-US" dirty="0"/>
                    </a:p>
                  </a:txBody>
                  <a:tcPr/>
                </a:tc>
                <a:tc>
                  <a:txBody>
                    <a:bodyPr/>
                    <a:lstStyle/>
                    <a:p>
                      <a:pPr algn="ctr"/>
                      <a:r>
                        <a:rPr lang="en-US" dirty="0" smtClean="0"/>
                        <a:t>S</a:t>
                      </a:r>
                      <a:endParaRPr lang="en-US" dirty="0"/>
                    </a:p>
                  </a:txBody>
                  <a:tcPr/>
                </a:tc>
                <a:tc>
                  <a:txBody>
                    <a:bodyPr/>
                    <a:lstStyle/>
                    <a:p>
                      <a:pPr algn="ctr"/>
                      <a:r>
                        <a:rPr lang="en-US" dirty="0" smtClean="0"/>
                        <a:t>S</a:t>
                      </a:r>
                      <a:endParaRPr lang="en-US" dirty="0"/>
                    </a:p>
                  </a:txBody>
                  <a:tcPr/>
                </a:tc>
              </a:tr>
              <a:tr h="370840">
                <a:tc>
                  <a:txBody>
                    <a:bodyPr/>
                    <a:lstStyle/>
                    <a:p>
                      <a:r>
                        <a:rPr lang="en-US" dirty="0" smtClean="0"/>
                        <a:t>Conclusion</a:t>
                      </a:r>
                      <a:endParaRPr lang="en-US" dirty="0"/>
                    </a:p>
                  </a:txBody>
                  <a:tcPr/>
                </a:tc>
                <a:tc>
                  <a:txBody>
                    <a:bodyPr/>
                    <a:lstStyle/>
                    <a:p>
                      <a:pPr algn="ctr"/>
                      <a:r>
                        <a:rPr lang="en-US" dirty="0" smtClean="0"/>
                        <a:t>T/S</a:t>
                      </a:r>
                      <a:endParaRPr lang="en-US" dirty="0"/>
                    </a:p>
                  </a:txBody>
                  <a:tcPr/>
                </a:tc>
                <a:tc>
                  <a:txBody>
                    <a:bodyPr/>
                    <a:lstStyle/>
                    <a:p>
                      <a:pPr algn="ctr"/>
                      <a:r>
                        <a:rPr lang="en-US" dirty="0" smtClean="0"/>
                        <a:t>T/S</a:t>
                      </a:r>
                      <a:endParaRPr lang="en-US" dirty="0"/>
                    </a:p>
                  </a:txBody>
                  <a:tcPr/>
                </a:tc>
                <a:tc>
                  <a:txBody>
                    <a:bodyPr/>
                    <a:lstStyle/>
                    <a:p>
                      <a:pPr algn="ctr"/>
                      <a:r>
                        <a:rPr lang="en-US" dirty="0" smtClean="0"/>
                        <a:t>S</a:t>
                      </a:r>
                      <a:endParaRPr lang="en-US" dirty="0"/>
                    </a:p>
                  </a:txBody>
                  <a:tcPr/>
                </a:tc>
                <a:tc>
                  <a:txBody>
                    <a:bodyPr/>
                    <a:lstStyle/>
                    <a:p>
                      <a:pPr algn="ctr"/>
                      <a:r>
                        <a:rPr lang="en-US" dirty="0" smtClean="0"/>
                        <a:t>S</a:t>
                      </a:r>
                      <a:endParaRPr lang="en-US" dirty="0"/>
                    </a:p>
                  </a:txBody>
                  <a:tcPr/>
                </a:tc>
              </a:tr>
            </a:tbl>
          </a:graphicData>
        </a:graphic>
      </p:graphicFrame>
    </p:spTree>
    <p:extLst>
      <p:ext uri="{BB962C8B-B14F-4D97-AF65-F5344CB8AC3E}">
        <p14:creationId xmlns:p14="http://schemas.microsoft.com/office/powerpoint/2010/main" val="365584654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Possible Uses of Notebook</a:t>
            </a:r>
            <a:br>
              <a:rPr lang="en-US" dirty="0" smtClean="0"/>
            </a:br>
            <a:r>
              <a:rPr lang="en-US" sz="1200" dirty="0" smtClean="0"/>
              <a:t>(Worth, et al, 2009)</a:t>
            </a:r>
            <a:endParaRPr lang="en-US" dirty="0"/>
          </a:p>
        </p:txBody>
      </p:sp>
      <p:sp>
        <p:nvSpPr>
          <p:cNvPr id="4" name="Text Placeholder 3"/>
          <p:cNvSpPr>
            <a:spLocks noGrp="1"/>
          </p:cNvSpPr>
          <p:nvPr>
            <p:ph type="body" idx="1"/>
          </p:nvPr>
        </p:nvSpPr>
        <p:spPr/>
        <p:txBody>
          <a:bodyPr/>
          <a:lstStyle/>
          <a:p>
            <a:r>
              <a:rPr lang="en-US" dirty="0" smtClean="0"/>
              <a:t>Student</a:t>
            </a:r>
            <a:endParaRPr lang="en-US" dirty="0"/>
          </a:p>
        </p:txBody>
      </p:sp>
      <p:sp>
        <p:nvSpPr>
          <p:cNvPr id="3" name="Content Placeholder 2"/>
          <p:cNvSpPr>
            <a:spLocks noGrp="1"/>
          </p:cNvSpPr>
          <p:nvPr>
            <p:ph sz="half" idx="2"/>
          </p:nvPr>
        </p:nvSpPr>
        <p:spPr/>
        <p:txBody>
          <a:bodyPr>
            <a:normAutofit fontScale="92500"/>
          </a:bodyPr>
          <a:lstStyle/>
          <a:p>
            <a:r>
              <a:rPr lang="en-US" dirty="0" smtClean="0"/>
              <a:t>Review what they have done as an introduction for the day’s work.</a:t>
            </a:r>
          </a:p>
          <a:p>
            <a:r>
              <a:rPr lang="en-US" dirty="0" smtClean="0"/>
              <a:t>Choose one idea or question to talk about with a partner.</a:t>
            </a:r>
          </a:p>
          <a:p>
            <a:r>
              <a:rPr lang="en-US" dirty="0" smtClean="0"/>
              <a:t>Organize their data to share.</a:t>
            </a:r>
          </a:p>
          <a:p>
            <a:r>
              <a:rPr lang="en-US" dirty="0" smtClean="0"/>
              <a:t>Look at their procedure to see why their results are different.</a:t>
            </a:r>
          </a:p>
          <a:p>
            <a:r>
              <a:rPr lang="en-US" dirty="0" smtClean="0"/>
              <a:t>Write a synthesis, conclusion or a report.</a:t>
            </a:r>
            <a:endParaRPr lang="en-US" dirty="0"/>
          </a:p>
        </p:txBody>
      </p:sp>
      <p:sp>
        <p:nvSpPr>
          <p:cNvPr id="5" name="Text Placeholder 4"/>
          <p:cNvSpPr>
            <a:spLocks noGrp="1"/>
          </p:cNvSpPr>
          <p:nvPr>
            <p:ph type="body" sz="quarter" idx="3"/>
          </p:nvPr>
        </p:nvSpPr>
        <p:spPr/>
        <p:txBody>
          <a:bodyPr/>
          <a:lstStyle/>
          <a:p>
            <a:r>
              <a:rPr lang="en-US" dirty="0" smtClean="0"/>
              <a:t>Teacher</a:t>
            </a:r>
            <a:endParaRPr lang="en-US" dirty="0"/>
          </a:p>
        </p:txBody>
      </p:sp>
      <p:sp>
        <p:nvSpPr>
          <p:cNvPr id="6" name="Content Placeholder 5"/>
          <p:cNvSpPr>
            <a:spLocks noGrp="1"/>
          </p:cNvSpPr>
          <p:nvPr>
            <p:ph sz="quarter" idx="4"/>
          </p:nvPr>
        </p:nvSpPr>
        <p:spPr/>
        <p:txBody>
          <a:bodyPr>
            <a:normAutofit/>
          </a:bodyPr>
          <a:lstStyle/>
          <a:p>
            <a:r>
              <a:rPr lang="en-US" dirty="0"/>
              <a:t>Check </a:t>
            </a:r>
            <a:r>
              <a:rPr lang="en-US" dirty="0" smtClean="0"/>
              <a:t>regularly</a:t>
            </a:r>
          </a:p>
          <a:p>
            <a:pPr marL="0" indent="0">
              <a:buNone/>
            </a:pPr>
            <a:endParaRPr lang="en-US" dirty="0" smtClean="0"/>
          </a:p>
          <a:p>
            <a:r>
              <a:rPr lang="en-US" dirty="0" smtClean="0"/>
              <a:t>Provide feedback </a:t>
            </a:r>
          </a:p>
          <a:p>
            <a:pPr marL="0" indent="0">
              <a:buNone/>
            </a:pPr>
            <a:endParaRPr lang="en-US" dirty="0" smtClean="0"/>
          </a:p>
          <a:p>
            <a:r>
              <a:rPr lang="en-US" dirty="0" smtClean="0"/>
              <a:t>Look for concepts that need to be retaught or clarified</a:t>
            </a:r>
          </a:p>
          <a:p>
            <a:endParaRPr lang="en-US" dirty="0"/>
          </a:p>
          <a:p>
            <a:pPr marL="0" indent="0">
              <a:buNone/>
            </a:pPr>
            <a:r>
              <a:rPr lang="en-US" sz="1900" i="1" dirty="0" smtClean="0"/>
              <a:t>Note: student learning is maximized, when feedback is non-judgmental, and does not include grades or rubrics.</a:t>
            </a:r>
          </a:p>
          <a:p>
            <a:pPr marL="0" indent="0">
              <a:buNone/>
            </a:pPr>
            <a:endParaRPr lang="en-US" dirty="0" smtClean="0"/>
          </a:p>
          <a:p>
            <a:endParaRPr lang="en-US" dirty="0"/>
          </a:p>
        </p:txBody>
      </p:sp>
    </p:spTree>
    <p:extLst>
      <p:ext uri="{BB962C8B-B14F-4D97-AF65-F5344CB8AC3E}">
        <p14:creationId xmlns:p14="http://schemas.microsoft.com/office/powerpoint/2010/main" val="252836365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752600"/>
            <a:ext cx="7772400" cy="2209800"/>
          </a:xfrm>
        </p:spPr>
        <p:txBody>
          <a:bodyPr>
            <a:normAutofit/>
          </a:bodyPr>
          <a:lstStyle/>
          <a:p>
            <a:r>
              <a:rPr lang="en-US" sz="3600" dirty="0" smtClean="0">
                <a:solidFill>
                  <a:schemeClr val="bg1">
                    <a:lumMod val="50000"/>
                  </a:schemeClr>
                </a:solidFill>
              </a:rPr>
              <a:t>The Moon: Using The 5 E Model to Plan an Integrated Instructional Unit Addressing the NGSS</a:t>
            </a:r>
            <a:endParaRPr lang="en-US" dirty="0"/>
          </a:p>
        </p:txBody>
      </p:sp>
      <p:sp>
        <p:nvSpPr>
          <p:cNvPr id="3" name="Subtitle 2"/>
          <p:cNvSpPr>
            <a:spLocks noGrp="1"/>
          </p:cNvSpPr>
          <p:nvPr>
            <p:ph type="subTitle" idx="1"/>
          </p:nvPr>
        </p:nvSpPr>
        <p:spPr/>
        <p:txBody>
          <a:bodyPr/>
          <a:lstStyle/>
          <a:p>
            <a:r>
              <a:rPr lang="en-US" dirty="0" smtClean="0"/>
              <a:t> </a:t>
            </a:r>
            <a:endParaRPr lang="en-US" dirty="0"/>
          </a:p>
        </p:txBody>
      </p:sp>
    </p:spTree>
    <p:extLst>
      <p:ext uri="{BB962C8B-B14F-4D97-AF65-F5344CB8AC3E}">
        <p14:creationId xmlns:p14="http://schemas.microsoft.com/office/powerpoint/2010/main" val="259494065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dirty="0" smtClean="0"/>
              <a:t>NGSS-Next Generation </a:t>
            </a:r>
            <a:br>
              <a:rPr lang="en-US" sz="3600" dirty="0" smtClean="0"/>
            </a:br>
            <a:r>
              <a:rPr lang="en-US" sz="3600" dirty="0" smtClean="0"/>
              <a:t>Science Standards</a:t>
            </a:r>
            <a:endParaRPr lang="en-US" sz="3600" dirty="0"/>
          </a:p>
        </p:txBody>
      </p:sp>
      <p:pic>
        <p:nvPicPr>
          <p:cNvPr id="4" name="Content Placeholder 3" descr="Screen shot 2012-10-08 at 10.51.29 PM.png"/>
          <p:cNvPicPr>
            <a:picLocks noGrp="1" noChangeAspect="1"/>
          </p:cNvPicPr>
          <p:nvPr>
            <p:ph idx="1"/>
          </p:nvPr>
        </p:nvPicPr>
        <p:blipFill>
          <a:blip r:embed="rId2">
            <a:extLst>
              <a:ext uri="{28A0092B-C50C-407E-A947-70E740481C1C}">
                <a14:useLocalDpi xmlns:a14="http://schemas.microsoft.com/office/drawing/2010/main" val="0"/>
              </a:ext>
            </a:extLst>
          </a:blip>
          <a:srcRect l="-40582" r="-40582"/>
          <a:stretch>
            <a:fillRect/>
          </a:stretch>
        </p:blipFill>
        <p:spPr>
          <a:xfrm>
            <a:off x="381000" y="1447800"/>
            <a:ext cx="4918636" cy="2705072"/>
          </a:xfrm>
          <a:prstGeom prst="rect">
            <a:avLst/>
          </a:prstGeom>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0"/>
            <a:ext cx="2683772" cy="68608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28600" y="5105400"/>
            <a:ext cx="5029200" cy="338554"/>
          </a:xfrm>
          <a:prstGeom prst="rect">
            <a:avLst/>
          </a:prstGeom>
        </p:spPr>
        <p:txBody>
          <a:bodyPr wrap="square">
            <a:spAutoFit/>
          </a:bodyPr>
          <a:lstStyle/>
          <a:p>
            <a:r>
              <a:rPr lang="en-US" sz="1600" dirty="0">
                <a:hlinkClick r:id="rId4"/>
              </a:rPr>
              <a:t>http://nstahosted.org/</a:t>
            </a:r>
            <a:r>
              <a:rPr lang="en-US" sz="1600" dirty="0" err="1">
                <a:hlinkClick r:id="rId4"/>
              </a:rPr>
              <a:t>pdfs</a:t>
            </a:r>
            <a:r>
              <a:rPr lang="en-US" sz="1600" dirty="0">
                <a:hlinkClick r:id="rId4"/>
              </a:rPr>
              <a:t>/</a:t>
            </a:r>
            <a:r>
              <a:rPr lang="en-US" sz="1600" dirty="0" err="1">
                <a:hlinkClick r:id="rId4"/>
              </a:rPr>
              <a:t>ngss</a:t>
            </a:r>
            <a:r>
              <a:rPr lang="en-US" sz="1600" dirty="0">
                <a:hlinkClick r:id="rId4"/>
              </a:rPr>
              <a:t>/</a:t>
            </a:r>
            <a:r>
              <a:rPr lang="en-US" sz="1600" dirty="0" err="1">
                <a:hlinkClick r:id="rId4"/>
              </a:rPr>
              <a:t>InsideTheNGSSBox.pdf</a:t>
            </a:r>
            <a:endParaRPr lang="en-US" sz="1600" dirty="0"/>
          </a:p>
        </p:txBody>
      </p:sp>
    </p:spTree>
    <p:extLst>
      <p:ext uri="{BB962C8B-B14F-4D97-AF65-F5344CB8AC3E}">
        <p14:creationId xmlns:p14="http://schemas.microsoft.com/office/powerpoint/2010/main" val="329700991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the Backward Design Process</a:t>
            </a:r>
            <a:endParaRPr lang="en-US"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24012" y="1620044"/>
            <a:ext cx="6182845" cy="4704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081045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5E Learning Cycle Model</a:t>
            </a:r>
            <a:endParaRPr lang="en-US"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38400" y="1447800"/>
            <a:ext cx="4240310" cy="5260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441192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Begin</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US" sz="2400" dirty="0" smtClean="0"/>
              <a:t>Select a Topic that you want to teach and for which you have materials and activities.</a:t>
            </a:r>
          </a:p>
          <a:p>
            <a:pPr marL="514350" indent="-514350">
              <a:buFont typeface="+mj-lt"/>
              <a:buAutoNum type="arabicPeriod"/>
            </a:pPr>
            <a:r>
              <a:rPr lang="en-US" sz="2400" dirty="0" smtClean="0"/>
              <a:t>Locate appropriate standards and grade level.</a:t>
            </a:r>
          </a:p>
          <a:p>
            <a:pPr marL="514350" indent="-514350">
              <a:buFont typeface="+mj-lt"/>
              <a:buAutoNum type="arabicPeriod"/>
            </a:pPr>
            <a:r>
              <a:rPr lang="en-US" sz="2400" dirty="0" smtClean="0"/>
              <a:t>Read the Performance Expectations and the  clarification and assessment parameters. [</a:t>
            </a:r>
            <a:r>
              <a:rPr lang="en-US" sz="2400" i="1" dirty="0" smtClean="0"/>
              <a:t>Performance Expectations (PE) are specifications for assessments with implications for assessment and instruction.</a:t>
            </a:r>
            <a:r>
              <a:rPr lang="en-US" sz="2400" dirty="0" smtClean="0"/>
              <a:t>]</a:t>
            </a:r>
          </a:p>
          <a:p>
            <a:pPr marL="514350" indent="-514350">
              <a:buFont typeface="+mj-lt"/>
              <a:buAutoNum type="arabicPeriod"/>
            </a:pPr>
            <a:r>
              <a:rPr lang="en-US" sz="2400" dirty="0" smtClean="0"/>
              <a:t>Which PE or PEs are you going to use? (Learning Outcomes)</a:t>
            </a:r>
          </a:p>
          <a:p>
            <a:pPr marL="514350" indent="-514350">
              <a:buFont typeface="+mj-lt"/>
              <a:buAutoNum type="arabicPeriod"/>
            </a:pPr>
            <a:r>
              <a:rPr lang="en-US" sz="2400" dirty="0" smtClean="0"/>
              <a:t>What assessment will provide evidence that the students have met the competencies?</a:t>
            </a:r>
          </a:p>
          <a:p>
            <a:pPr marL="514350" indent="-514350">
              <a:buFont typeface="+mj-lt"/>
              <a:buAutoNum type="arabicPeriod"/>
            </a:pPr>
            <a:r>
              <a:rPr lang="en-US" sz="2400" dirty="0" smtClean="0"/>
              <a:t>Identify DCI (Disciplinary Core Ideas), Science &amp; Engineering Concepts, and Crosscutting Concepts.</a:t>
            </a:r>
          </a:p>
          <a:p>
            <a:pPr marL="514350" indent="-514350">
              <a:buFont typeface="+mj-lt"/>
              <a:buAutoNum type="arabicPeriod"/>
            </a:pPr>
            <a:r>
              <a:rPr lang="en-US" sz="2400" dirty="0" smtClean="0"/>
              <a:t>Identify the CCSS that have been aligned with the NGSS.</a:t>
            </a:r>
          </a:p>
          <a:p>
            <a:pPr marL="514350" indent="-514350">
              <a:buFont typeface="+mj-lt"/>
              <a:buAutoNum type="arabicPeriod"/>
            </a:pPr>
            <a:r>
              <a:rPr lang="en-US" sz="2400" dirty="0" smtClean="0"/>
              <a:t>Begin developing activities that will provide students opportunities to learn the concepts and practices.</a:t>
            </a:r>
          </a:p>
          <a:p>
            <a:pPr marL="0" indent="0" algn="r">
              <a:buNone/>
            </a:pPr>
            <a:r>
              <a:rPr lang="en-US" sz="2400" dirty="0" smtClean="0"/>
              <a:t>(Bybee, 2013)</a:t>
            </a:r>
          </a:p>
          <a:p>
            <a:pPr marL="514350" indent="-514350">
              <a:buFont typeface="+mj-lt"/>
              <a:buAutoNum type="arabicPeriod"/>
            </a:pPr>
            <a:endParaRPr lang="en-US" sz="2400" dirty="0" smtClean="0"/>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p:txBody>
      </p:sp>
    </p:spTree>
    <p:extLst>
      <p:ext uri="{BB962C8B-B14F-4D97-AF65-F5344CB8AC3E}">
        <p14:creationId xmlns:p14="http://schemas.microsoft.com/office/powerpoint/2010/main" val="294422532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Earth &amp; Space Science</a:t>
            </a:r>
            <a:br>
              <a:rPr lang="en-US" dirty="0" smtClean="0"/>
            </a:br>
            <a:r>
              <a:rPr lang="en-US" sz="2400" dirty="0" smtClean="0"/>
              <a:t>First Grade</a:t>
            </a:r>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1447800"/>
            <a:ext cx="8001000" cy="5357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911810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4600" y="457200"/>
            <a:ext cx="3733800" cy="923330"/>
          </a:xfrm>
          <a:prstGeom prst="rect">
            <a:avLst/>
          </a:prstGeom>
        </p:spPr>
        <p:style>
          <a:lnRef idx="3">
            <a:schemeClr val="lt1"/>
          </a:lnRef>
          <a:fillRef idx="1">
            <a:schemeClr val="accent3"/>
          </a:fillRef>
          <a:effectRef idx="1">
            <a:schemeClr val="accent3"/>
          </a:effectRef>
          <a:fontRef idx="minor">
            <a:schemeClr val="lt1"/>
          </a:fontRef>
        </p:style>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Reading</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5" name="Picture 4" descr="childrenreading.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1676400"/>
            <a:ext cx="4572000" cy="3048000"/>
          </a:xfrm>
          <a:prstGeom prst="rect">
            <a:avLst/>
          </a:prstGeom>
        </p:spPr>
      </p:pic>
      <p:sp>
        <p:nvSpPr>
          <p:cNvPr id="6" name="Rectangle 5"/>
          <p:cNvSpPr/>
          <p:nvPr/>
        </p:nvSpPr>
        <p:spPr>
          <a:xfrm>
            <a:off x="1143000" y="4876800"/>
            <a:ext cx="7086600" cy="1477327"/>
          </a:xfrm>
          <a:prstGeom prst="rect">
            <a:avLst/>
          </a:prstGeom>
        </p:spPr>
        <p:txBody>
          <a:bodyPr wrap="square">
            <a:spAutoFit/>
          </a:bodyPr>
          <a:lstStyle/>
          <a:p>
            <a:r>
              <a:rPr lang="en-US" sz="2400" i="1" dirty="0"/>
              <a:t>“… chances are your favorite book as a child was not your fourth-grade science textbook!</a:t>
            </a:r>
            <a:r>
              <a:rPr lang="en-US" sz="2400" i="1" dirty="0" smtClean="0"/>
              <a:t>”</a:t>
            </a:r>
          </a:p>
          <a:p>
            <a:endParaRPr lang="en-US" sz="2400" i="1" dirty="0"/>
          </a:p>
          <a:p>
            <a:pPr algn="r"/>
            <a:r>
              <a:rPr lang="en-US" i="1" dirty="0"/>
              <a:t>(Morgan &amp; Ansberry, 2013</a:t>
            </a:r>
            <a:r>
              <a:rPr lang="en-US" i="1" dirty="0" smtClean="0"/>
              <a:t>)</a:t>
            </a:r>
            <a:endParaRPr lang="en-US" i="1" dirty="0"/>
          </a:p>
        </p:txBody>
      </p:sp>
    </p:spTree>
    <p:extLst>
      <p:ext uri="{BB962C8B-B14F-4D97-AF65-F5344CB8AC3E}">
        <p14:creationId xmlns:p14="http://schemas.microsoft.com/office/powerpoint/2010/main" val="336654724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Engagement</a:t>
            </a:r>
            <a:endParaRPr lang="en-US" dirty="0"/>
          </a:p>
        </p:txBody>
      </p:sp>
      <p:sp>
        <p:nvSpPr>
          <p:cNvPr id="3" name="Content Placeholder 2"/>
          <p:cNvSpPr>
            <a:spLocks noGrp="1"/>
          </p:cNvSpPr>
          <p:nvPr>
            <p:ph idx="1"/>
          </p:nvPr>
        </p:nvSpPr>
        <p:spPr>
          <a:xfrm>
            <a:off x="457200" y="1600200"/>
            <a:ext cx="8229600" cy="4953000"/>
          </a:xfrm>
        </p:spPr>
        <p:txBody>
          <a:bodyPr/>
          <a:lstStyle/>
          <a:p>
            <a:r>
              <a:rPr lang="en-US" dirty="0" smtClean="0"/>
              <a:t>What do you know about patterns?</a:t>
            </a:r>
          </a:p>
          <a:p>
            <a:endParaRPr lang="en-US" dirty="0"/>
          </a:p>
          <a:p>
            <a:pPr marL="0" indent="0">
              <a:buNone/>
            </a:pPr>
            <a:endParaRPr lang="en-US" dirty="0" smtClean="0"/>
          </a:p>
          <a:p>
            <a:pPr marL="0" indent="0">
              <a:buNone/>
            </a:pPr>
            <a:endParaRPr lang="en-US" dirty="0" smtClean="0"/>
          </a:p>
          <a:p>
            <a:r>
              <a:rPr lang="en-US" dirty="0" smtClean="0"/>
              <a:t>What patterns do you see in nature?</a:t>
            </a:r>
          </a:p>
        </p:txBody>
      </p:sp>
    </p:spTree>
    <p:extLst>
      <p:ext uri="{BB962C8B-B14F-4D97-AF65-F5344CB8AC3E}">
        <p14:creationId xmlns:p14="http://schemas.microsoft.com/office/powerpoint/2010/main" val="280027888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601"/>
            <a:ext cx="8229600" cy="955999"/>
          </a:xfrm>
        </p:spPr>
        <p:txBody>
          <a:bodyPr/>
          <a:lstStyle/>
          <a:p>
            <a:r>
              <a:rPr lang="en-US" dirty="0" smtClean="0"/>
              <a:t>Engagement cont.</a:t>
            </a:r>
            <a:endParaRPr lang="en-US" dirty="0"/>
          </a:p>
        </p:txBody>
      </p:sp>
      <p:sp>
        <p:nvSpPr>
          <p:cNvPr id="3" name="Content Placeholder 2"/>
          <p:cNvSpPr>
            <a:spLocks noGrp="1"/>
          </p:cNvSpPr>
          <p:nvPr>
            <p:ph idx="1"/>
          </p:nvPr>
        </p:nvSpPr>
        <p:spPr>
          <a:xfrm>
            <a:off x="304800" y="1066800"/>
            <a:ext cx="8686800" cy="5638800"/>
          </a:xfrm>
        </p:spPr>
        <p:txBody>
          <a:bodyPr/>
          <a:lstStyle/>
          <a:p>
            <a:r>
              <a:rPr lang="en-US" sz="2000" dirty="0"/>
              <a:t>Look at the cover of this book</a:t>
            </a:r>
            <a:r>
              <a:rPr lang="en-US" sz="2000" dirty="0" smtClean="0"/>
              <a:t>.  What do you notice on the cover? What have you noticed about the moon in the past? (observations)</a:t>
            </a:r>
          </a:p>
          <a:p>
            <a:r>
              <a:rPr lang="en-US" sz="2000" dirty="0" smtClean="0"/>
              <a:t>When you look up at the moon, what do you wonder about the moon? Write or draw your ideas in your science notebook.</a:t>
            </a:r>
          </a:p>
          <a:p>
            <a:r>
              <a:rPr lang="en-US" sz="2000" dirty="0" smtClean="0"/>
              <a:t>Share with your neighbor.</a:t>
            </a:r>
          </a:p>
          <a:p>
            <a:r>
              <a:rPr lang="en-US" sz="2000" dirty="0" smtClean="0"/>
              <a:t>Let’s record some of our wonderings on our OWL Chart.</a:t>
            </a:r>
          </a:p>
          <a:p>
            <a:pPr marL="0" indent="0" algn="ctr">
              <a:buNone/>
            </a:pPr>
            <a:endParaRPr lang="en-US" dirty="0"/>
          </a:p>
          <a:p>
            <a:endParaRPr lang="en-US" dirty="0"/>
          </a:p>
          <a:p>
            <a:pPr marL="0" indent="0" algn="ctr">
              <a:buNone/>
            </a:pPr>
            <a:endParaRPr lang="en-US" dirty="0"/>
          </a:p>
          <a:p>
            <a:pPr marL="0" indent="0">
              <a:buNone/>
            </a:pPr>
            <a:endParaRPr lang="en-US" dirty="0"/>
          </a:p>
          <a:p>
            <a:endParaRPr lang="en-US" dirty="0"/>
          </a:p>
        </p:txBody>
      </p:sp>
      <p:pic>
        <p:nvPicPr>
          <p:cNvPr id="4" name="Picture 3" descr="Whenyoulook-mo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0400" y="3733800"/>
            <a:ext cx="1981200" cy="198120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505996151"/>
              </p:ext>
            </p:extLst>
          </p:nvPr>
        </p:nvGraphicFramePr>
        <p:xfrm>
          <a:off x="838200" y="3505200"/>
          <a:ext cx="6096000" cy="2590800"/>
        </p:xfrm>
        <a:graphic>
          <a:graphicData uri="http://schemas.openxmlformats.org/drawingml/2006/table">
            <a:tbl>
              <a:tblPr firstRow="1" bandRow="1">
                <a:tableStyleId>{5C22544A-7EE6-4342-B048-85BDC9FD1C3A}</a:tableStyleId>
              </a:tblPr>
              <a:tblGrid>
                <a:gridCol w="2032000"/>
                <a:gridCol w="2032000"/>
                <a:gridCol w="2032000"/>
              </a:tblGrid>
              <a:tr h="671052">
                <a:tc>
                  <a:txBody>
                    <a:bodyPr/>
                    <a:lstStyle/>
                    <a:p>
                      <a:pPr algn="ctr"/>
                      <a:r>
                        <a:rPr lang="en-US" dirty="0" smtClean="0"/>
                        <a:t>Observations</a:t>
                      </a:r>
                      <a:endParaRPr lang="en-US" dirty="0"/>
                    </a:p>
                  </a:txBody>
                  <a:tcPr/>
                </a:tc>
                <a:tc>
                  <a:txBody>
                    <a:bodyPr/>
                    <a:lstStyle/>
                    <a:p>
                      <a:pPr algn="ctr"/>
                      <a:r>
                        <a:rPr lang="en-US" dirty="0" smtClean="0"/>
                        <a:t>Wonderings</a:t>
                      </a:r>
                      <a:endParaRPr lang="en-US" dirty="0"/>
                    </a:p>
                  </a:txBody>
                  <a:tcPr/>
                </a:tc>
                <a:tc>
                  <a:txBody>
                    <a:bodyPr/>
                    <a:lstStyle/>
                    <a:p>
                      <a:pPr algn="ctr"/>
                      <a:r>
                        <a:rPr lang="en-US" dirty="0" smtClean="0"/>
                        <a:t>Learned</a:t>
                      </a:r>
                      <a:endParaRPr lang="en-US" dirty="0"/>
                    </a:p>
                  </a:txBody>
                  <a:tcPr/>
                </a:tc>
              </a:tr>
              <a:tr h="1919748">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36096749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581"/>
            <a:ext cx="8229600" cy="1143000"/>
          </a:xfrm>
        </p:spPr>
        <p:txBody>
          <a:bodyPr/>
          <a:lstStyle/>
          <a:p>
            <a:r>
              <a:rPr lang="en-US" dirty="0" smtClean="0"/>
              <a:t>Beginning Exploration</a:t>
            </a:r>
            <a:endParaRPr lang="en-US" dirty="0"/>
          </a:p>
        </p:txBody>
      </p:sp>
      <p:sp>
        <p:nvSpPr>
          <p:cNvPr id="3" name="Content Placeholder 2"/>
          <p:cNvSpPr>
            <a:spLocks noGrp="1"/>
          </p:cNvSpPr>
          <p:nvPr>
            <p:ph idx="1"/>
          </p:nvPr>
        </p:nvSpPr>
        <p:spPr>
          <a:xfrm>
            <a:off x="457200" y="1219200"/>
            <a:ext cx="8229600" cy="5486400"/>
          </a:xfrm>
        </p:spPr>
        <p:txBody>
          <a:bodyPr>
            <a:normAutofit lnSpcReduction="10000"/>
          </a:bodyPr>
          <a:lstStyle/>
          <a:p>
            <a:r>
              <a:rPr lang="en-US" sz="2800" dirty="0" smtClean="0"/>
              <a:t>For the next month your families and you are going to be moon watchers. You are going to look for the moon each night. You are going to keep a log just like scientists do. </a:t>
            </a:r>
            <a:endParaRPr lang="en-US" sz="2800" dirty="0"/>
          </a:p>
          <a:p>
            <a:r>
              <a:rPr lang="en-US" sz="2800" dirty="0" smtClean="0"/>
              <a:t>Each day we will discuss our observations and keep a class journal of our moon discoveries.</a:t>
            </a:r>
          </a:p>
          <a:p>
            <a:r>
              <a:rPr lang="en-US" sz="2800" dirty="0" smtClean="0"/>
              <a:t>Do you think we will see any patterns?</a:t>
            </a:r>
          </a:p>
          <a:p>
            <a:r>
              <a:rPr lang="en-US" sz="2800" dirty="0" smtClean="0"/>
              <a:t>Let’s read this “When You Look Up at the Moon” by Allan Fowler and begin our moon journey. </a:t>
            </a:r>
          </a:p>
          <a:p>
            <a:r>
              <a:rPr lang="en-US" sz="2800" dirty="0" smtClean="0"/>
              <a:t>Write or draw three things you learned from the book in your science notebook.</a:t>
            </a:r>
          </a:p>
          <a:p>
            <a:r>
              <a:rPr lang="en-US" sz="2800" dirty="0" smtClean="0"/>
              <a:t>Is there anything we can record on our OWL chart?</a:t>
            </a:r>
          </a:p>
          <a:p>
            <a:endParaRPr lang="en-US" dirty="0"/>
          </a:p>
        </p:txBody>
      </p:sp>
    </p:spTree>
    <p:extLst>
      <p:ext uri="{BB962C8B-B14F-4D97-AF65-F5344CB8AC3E}">
        <p14:creationId xmlns:p14="http://schemas.microsoft.com/office/powerpoint/2010/main" val="352611949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091"/>
            <a:ext cx="8229600" cy="1143000"/>
          </a:xfrm>
        </p:spPr>
        <p:txBody>
          <a:bodyPr/>
          <a:lstStyle/>
          <a:p>
            <a:r>
              <a:rPr lang="en-US" dirty="0" smtClean="0"/>
              <a:t>Exploration</a:t>
            </a:r>
            <a:endParaRPr lang="en-US" dirty="0"/>
          </a:p>
        </p:txBody>
      </p:sp>
      <p:sp>
        <p:nvSpPr>
          <p:cNvPr id="3" name="Content Placeholder 2"/>
          <p:cNvSpPr>
            <a:spLocks noGrp="1"/>
          </p:cNvSpPr>
          <p:nvPr>
            <p:ph idx="1"/>
          </p:nvPr>
        </p:nvSpPr>
        <p:spPr>
          <a:xfrm>
            <a:off x="457200" y="1066800"/>
            <a:ext cx="8229600" cy="5410200"/>
          </a:xfrm>
        </p:spPr>
        <p:txBody>
          <a:bodyPr>
            <a:normAutofit/>
          </a:bodyPr>
          <a:lstStyle/>
          <a:p>
            <a:r>
              <a:rPr lang="en-US" dirty="0" smtClean="0"/>
              <a:t>We have been keeping a moon journal for over a month so we could learn more about the moon. Look at the information on our class moon journal. Look for patterns.</a:t>
            </a:r>
          </a:p>
          <a:p>
            <a:pPr lvl="2"/>
            <a:r>
              <a:rPr lang="en-US" dirty="0" smtClean="0"/>
              <a:t>Did we see the moon every night? </a:t>
            </a:r>
          </a:p>
          <a:p>
            <a:pPr lvl="2"/>
            <a:r>
              <a:rPr lang="en-US" dirty="0" smtClean="0"/>
              <a:t>Was the in the same place in the sky every night?</a:t>
            </a:r>
          </a:p>
          <a:p>
            <a:pPr lvl="2"/>
            <a:r>
              <a:rPr lang="en-US" dirty="0" smtClean="0"/>
              <a:t>Where </a:t>
            </a:r>
            <a:r>
              <a:rPr lang="en-US" dirty="0"/>
              <a:t>is the full moon?</a:t>
            </a:r>
          </a:p>
          <a:p>
            <a:pPr lvl="2"/>
            <a:r>
              <a:rPr lang="en-US" dirty="0"/>
              <a:t>What did the moon look like before it was full?</a:t>
            </a:r>
          </a:p>
          <a:p>
            <a:pPr lvl="2"/>
            <a:r>
              <a:rPr lang="en-US" dirty="0"/>
              <a:t>What did the moon look like after it was full?</a:t>
            </a:r>
          </a:p>
          <a:p>
            <a:pPr lvl="2"/>
            <a:r>
              <a:rPr lang="en-US" dirty="0"/>
              <a:t>How long did it take for the moon to go through its changes</a:t>
            </a:r>
            <a:r>
              <a:rPr lang="en-US" dirty="0" smtClean="0"/>
              <a:t>?  </a:t>
            </a:r>
          </a:p>
          <a:p>
            <a:pPr marL="914400" lvl="2" indent="0">
              <a:buNone/>
            </a:pPr>
            <a:endParaRPr lang="en-US" dirty="0"/>
          </a:p>
          <a:p>
            <a:pPr marL="914400" lvl="2" indent="0">
              <a:buNone/>
            </a:pPr>
            <a:endParaRPr lang="en-US" dirty="0" smtClean="0"/>
          </a:p>
          <a:p>
            <a:endParaRPr lang="en-US" dirty="0"/>
          </a:p>
        </p:txBody>
      </p:sp>
    </p:spTree>
    <p:extLst>
      <p:ext uri="{BB962C8B-B14F-4D97-AF65-F5344CB8AC3E}">
        <p14:creationId xmlns:p14="http://schemas.microsoft.com/office/powerpoint/2010/main" val="156711905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on_phase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0" y="0"/>
            <a:ext cx="4572000" cy="6858000"/>
          </a:xfrm>
          <a:prstGeom prst="rect">
            <a:avLst/>
          </a:prstGeom>
        </p:spPr>
      </p:pic>
    </p:spTree>
    <p:extLst>
      <p:ext uri="{BB962C8B-B14F-4D97-AF65-F5344CB8AC3E}">
        <p14:creationId xmlns:p14="http://schemas.microsoft.com/office/powerpoint/2010/main" val="89001287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a:t>
            </a:r>
            <a:endParaRPr lang="en-US" dirty="0"/>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dirty="0" smtClean="0"/>
              <a:t>Read the book </a:t>
            </a:r>
            <a:r>
              <a:rPr lang="en-US" i="1" dirty="0" smtClean="0"/>
              <a:t>Phases of the Moon</a:t>
            </a:r>
            <a:r>
              <a:rPr lang="en-US" dirty="0" smtClean="0"/>
              <a:t> by Gillia M. Olson.</a:t>
            </a:r>
          </a:p>
          <a:p>
            <a:r>
              <a:rPr lang="en-US" dirty="0" smtClean="0"/>
              <a:t>Give each student 8 circles cut out of black construction paper. </a:t>
            </a:r>
          </a:p>
          <a:p>
            <a:r>
              <a:rPr lang="en-US" dirty="0" smtClean="0"/>
              <a:t>After each phase have the students take one circle and use chalk to shade in the circle.</a:t>
            </a:r>
          </a:p>
          <a:p>
            <a:r>
              <a:rPr lang="en-US" dirty="0" smtClean="0"/>
              <a:t>Arrange the moon circles in order.</a:t>
            </a:r>
          </a:p>
          <a:p>
            <a:r>
              <a:rPr lang="en-US" dirty="0" smtClean="0"/>
              <a:t>The author said this was a pattern. What did the author mean?</a:t>
            </a:r>
          </a:p>
          <a:p>
            <a:r>
              <a:rPr lang="en-US" dirty="0" smtClean="0"/>
              <a:t>What do you think we will notice if we keep a moon journal again next month?</a:t>
            </a:r>
          </a:p>
          <a:p>
            <a:r>
              <a:rPr lang="en-US" dirty="0" smtClean="0"/>
              <a:t>Let’s record what we have learned so far on our OWL chart.</a:t>
            </a:r>
          </a:p>
          <a:p>
            <a:endParaRPr lang="en-US" dirty="0"/>
          </a:p>
        </p:txBody>
      </p:sp>
    </p:spTree>
    <p:extLst>
      <p:ext uri="{BB962C8B-B14F-4D97-AF65-F5344CB8AC3E}">
        <p14:creationId xmlns:p14="http://schemas.microsoft.com/office/powerpoint/2010/main" val="249740670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Expansion</a:t>
            </a:r>
            <a:br>
              <a:rPr lang="en-US" dirty="0" smtClean="0"/>
            </a:br>
            <a:r>
              <a:rPr lang="en-US" sz="2400" dirty="0" smtClean="0"/>
              <a:t>(Elaboration, Extension, and Application)</a:t>
            </a:r>
            <a:endParaRPr lang="en-US" dirty="0"/>
          </a:p>
        </p:txBody>
      </p:sp>
      <p:sp>
        <p:nvSpPr>
          <p:cNvPr id="6" name="Content Placeholder 5"/>
          <p:cNvSpPr>
            <a:spLocks noGrp="1"/>
          </p:cNvSpPr>
          <p:nvPr>
            <p:ph idx="1"/>
          </p:nvPr>
        </p:nvSpPr>
        <p:spPr/>
        <p:txBody>
          <a:bodyPr>
            <a:normAutofit fontScale="85000" lnSpcReduction="10000"/>
          </a:bodyPr>
          <a:lstStyle/>
          <a:p>
            <a:pPr marL="514350" indent="-514350">
              <a:buFont typeface="+mj-lt"/>
              <a:buAutoNum type="arabicPeriod"/>
            </a:pPr>
            <a:r>
              <a:rPr lang="en-US" dirty="0" smtClean="0"/>
              <a:t>Let’s listen to another story called </a:t>
            </a:r>
            <a:r>
              <a:rPr lang="en-US" i="1" dirty="0" smtClean="0"/>
              <a:t>Faces of the Moon </a:t>
            </a:r>
            <a:r>
              <a:rPr lang="en-US" dirty="0" smtClean="0"/>
              <a:t>by Bob Crelin.</a:t>
            </a:r>
          </a:p>
          <a:p>
            <a:pPr marL="514350" indent="-514350">
              <a:buFont typeface="+mj-lt"/>
              <a:buAutoNum type="arabicPeriod"/>
            </a:pPr>
            <a:r>
              <a:rPr lang="en-US" dirty="0" smtClean="0"/>
              <a:t>Why do you think the author used the word </a:t>
            </a:r>
            <a:r>
              <a:rPr lang="en-US" i="1" dirty="0" smtClean="0"/>
              <a:t>faces </a:t>
            </a:r>
            <a:r>
              <a:rPr lang="en-US" dirty="0" smtClean="0"/>
              <a:t>instead of </a:t>
            </a:r>
            <a:r>
              <a:rPr lang="en-US" i="1" dirty="0" smtClean="0"/>
              <a:t>phases?</a:t>
            </a:r>
          </a:p>
          <a:p>
            <a:pPr marL="514350" indent="-514350">
              <a:buFont typeface="+mj-lt"/>
              <a:buAutoNum type="arabicPeriod"/>
            </a:pPr>
            <a:r>
              <a:rPr lang="en-US" dirty="0" smtClean="0"/>
              <a:t>As you listen to the story, arrange your moon circles in the order the author describes them.</a:t>
            </a:r>
          </a:p>
          <a:p>
            <a:pPr marL="514350" indent="-514350">
              <a:buFont typeface="+mj-lt"/>
              <a:buAutoNum type="arabicPeriod"/>
            </a:pPr>
            <a:r>
              <a:rPr lang="en-US" dirty="0" smtClean="0"/>
              <a:t>I am going to give you a strip of paper. Arrange your circles on the strip of paper and when you have them arranged in the order of the moon phases glue them down.</a:t>
            </a:r>
          </a:p>
          <a:p>
            <a:pPr marL="514350" indent="-514350">
              <a:buFont typeface="+mj-lt"/>
              <a:buAutoNum type="arabicPeriod"/>
            </a:pPr>
            <a:r>
              <a:rPr lang="en-US" dirty="0" smtClean="0"/>
              <a:t>Label each phase. Use the word wall to help you.</a:t>
            </a:r>
          </a:p>
        </p:txBody>
      </p:sp>
    </p:spTree>
    <p:extLst>
      <p:ext uri="{BB962C8B-B14F-4D97-AF65-F5344CB8AC3E}">
        <p14:creationId xmlns:p14="http://schemas.microsoft.com/office/powerpoint/2010/main" val="281613784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pic>
        <p:nvPicPr>
          <p:cNvPr id="5" name="Content Placeholder 4" descr="kitten-moon.jpeg"/>
          <p:cNvPicPr>
            <a:picLocks noGrp="1" noChangeAspect="1"/>
          </p:cNvPicPr>
          <p:nvPr>
            <p:ph sz="half" idx="1"/>
          </p:nvPr>
        </p:nvPicPr>
        <p:blipFill>
          <a:blip r:embed="rId2">
            <a:extLst>
              <a:ext uri="{28A0092B-C50C-407E-A947-70E740481C1C}">
                <a14:useLocalDpi xmlns:a14="http://schemas.microsoft.com/office/drawing/2010/main" val="0"/>
              </a:ext>
            </a:extLst>
          </a:blip>
          <a:srcRect l="5384" r="5384"/>
          <a:stretch>
            <a:fillRect/>
          </a:stretch>
        </p:blipFill>
        <p:spPr>
          <a:xfrm>
            <a:off x="533400" y="2133600"/>
            <a:ext cx="2866280" cy="3212172"/>
          </a:xfrm>
        </p:spPr>
      </p:pic>
      <p:sp>
        <p:nvSpPr>
          <p:cNvPr id="4" name="Content Placeholder 3"/>
          <p:cNvSpPr>
            <a:spLocks noGrp="1"/>
          </p:cNvSpPr>
          <p:nvPr>
            <p:ph sz="half" idx="2"/>
          </p:nvPr>
        </p:nvSpPr>
        <p:spPr>
          <a:xfrm>
            <a:off x="3810000" y="1295400"/>
            <a:ext cx="5029200" cy="5181600"/>
          </a:xfrm>
        </p:spPr>
        <p:txBody>
          <a:bodyPr>
            <a:normAutofit fontScale="92500" lnSpcReduction="20000"/>
          </a:bodyPr>
          <a:lstStyle/>
          <a:p>
            <a:r>
              <a:rPr lang="en-US" dirty="0" smtClean="0"/>
              <a:t>Listen to the story </a:t>
            </a:r>
            <a:r>
              <a:rPr lang="en-US" i="1" dirty="0" smtClean="0"/>
              <a:t>Kitten’s First Full Moon </a:t>
            </a:r>
            <a:r>
              <a:rPr lang="en-US" dirty="0" smtClean="0"/>
              <a:t>by Kevin Henkes.</a:t>
            </a:r>
          </a:p>
          <a:p>
            <a:r>
              <a:rPr lang="en-US" dirty="0" smtClean="0"/>
              <a:t>Do you think this book is a factual book? </a:t>
            </a:r>
          </a:p>
          <a:p>
            <a:r>
              <a:rPr lang="en-US" dirty="0" smtClean="0"/>
              <a:t>As I read I want you to think about what you have learned about the moon.</a:t>
            </a:r>
          </a:p>
          <a:p>
            <a:r>
              <a:rPr lang="en-US" dirty="0" smtClean="0"/>
              <a:t>What was kitten trying to do? What did the kitten think the moon was? Why couldn’t kitten ever get to the moon?</a:t>
            </a:r>
          </a:p>
          <a:p>
            <a:r>
              <a:rPr lang="en-US" dirty="0" smtClean="0"/>
              <a:t>Write a note to kitten telling her about the moon so she will know what is happening the next time there is a full moon. </a:t>
            </a:r>
          </a:p>
          <a:p>
            <a:endParaRPr lang="en-US" dirty="0"/>
          </a:p>
        </p:txBody>
      </p:sp>
    </p:spTree>
    <p:extLst>
      <p:ext uri="{BB962C8B-B14F-4D97-AF65-F5344CB8AC3E}">
        <p14:creationId xmlns:p14="http://schemas.microsoft.com/office/powerpoint/2010/main" val="289713078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NGSS-Earth &amp; Space Science</a:t>
            </a:r>
            <a:br>
              <a:rPr lang="en-US" dirty="0" smtClean="0"/>
            </a:br>
            <a:r>
              <a:rPr lang="en-US" sz="2400" dirty="0" smtClean="0"/>
              <a:t>Articulation Across K-12</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503222"/>
            <a:ext cx="8406504" cy="4821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600200" y="6172200"/>
            <a:ext cx="5791200" cy="369332"/>
          </a:xfrm>
          <a:prstGeom prst="rect">
            <a:avLst/>
          </a:prstGeom>
        </p:spPr>
        <p:txBody>
          <a:bodyPr wrap="square">
            <a:spAutoFit/>
          </a:bodyPr>
          <a:lstStyle/>
          <a:p>
            <a:r>
              <a:rPr lang="en-US" dirty="0" smtClean="0">
                <a:hlinkClick r:id="rId3"/>
              </a:rPr>
              <a:t>http://standards.nsta.org/AccessStandardsByTopic.aspx</a:t>
            </a:r>
            <a:endParaRPr lang="en-US" dirty="0" smtClean="0"/>
          </a:p>
        </p:txBody>
      </p:sp>
    </p:spTree>
    <p:extLst>
      <p:ext uri="{BB962C8B-B14F-4D97-AF65-F5344CB8AC3E}">
        <p14:creationId xmlns:p14="http://schemas.microsoft.com/office/powerpoint/2010/main" val="270575428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Earth &amp; Space Science</a:t>
            </a:r>
            <a:br>
              <a:rPr lang="en-US" dirty="0" smtClean="0"/>
            </a:br>
            <a:r>
              <a:rPr lang="en-US" sz="2400" dirty="0" smtClean="0"/>
              <a:t>Fifth Grade</a:t>
            </a:r>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71600" y="1332719"/>
            <a:ext cx="6553200" cy="5539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978852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14300"/>
            <a:ext cx="8915400" cy="668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095585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685800" y="1143000"/>
            <a:ext cx="8001000" cy="5334000"/>
          </a:xfrm>
        </p:spPr>
        <p:txBody>
          <a:bodyPr>
            <a:normAutofit fontScale="77500" lnSpcReduction="20000"/>
          </a:bodyPr>
          <a:lstStyle/>
          <a:p>
            <a:pPr>
              <a:buNone/>
            </a:pPr>
            <a:r>
              <a:rPr lang="en-US" altLang="en-US" sz="2000" dirty="0"/>
              <a:t>Ansberry, K. &amp; Morgan, E. (2007). </a:t>
            </a:r>
            <a:r>
              <a:rPr lang="en-US" altLang="en-US" sz="2000" i="1" dirty="0"/>
              <a:t>More picture-perfect science lessons. </a:t>
            </a:r>
            <a:r>
              <a:rPr lang="en-US" altLang="en-US" sz="2000" dirty="0"/>
              <a:t>Arlington, VA: NSTA Press</a:t>
            </a:r>
            <a:r>
              <a:rPr lang="en-US" altLang="en-US" sz="2000" dirty="0" smtClean="0"/>
              <a:t>.</a:t>
            </a:r>
          </a:p>
          <a:p>
            <a:pPr>
              <a:buNone/>
            </a:pPr>
            <a:r>
              <a:rPr lang="en-US" altLang="en-US" sz="2000" dirty="0" smtClean="0"/>
              <a:t>Bybee, R. W. (2013). </a:t>
            </a:r>
            <a:r>
              <a:rPr lang="en-US" altLang="en-US" sz="2000" i="1" dirty="0" smtClean="0"/>
              <a:t>Translating the NGSS for classroom instruction.</a:t>
            </a:r>
            <a:r>
              <a:rPr lang="en-US" altLang="en-US" sz="2000" dirty="0" smtClean="0"/>
              <a:t> Arlington, VA: NSTA Press.</a:t>
            </a:r>
            <a:endParaRPr lang="en-US" altLang="en-US" sz="2000" dirty="0"/>
          </a:p>
          <a:p>
            <a:pPr>
              <a:buNone/>
            </a:pPr>
            <a:r>
              <a:rPr lang="en-US" altLang="en-US" sz="2000" dirty="0"/>
              <a:t>Cerullo, M. M. (1997). </a:t>
            </a:r>
            <a:r>
              <a:rPr lang="en-US" altLang="en-US" sz="2000" i="1" dirty="0"/>
              <a:t>Reading the environment, children’s literature in the science classroom. </a:t>
            </a:r>
            <a:r>
              <a:rPr lang="en-US" altLang="en-US" sz="2000" dirty="0"/>
              <a:t>Portsmouth, NH: Heinemann</a:t>
            </a:r>
            <a:r>
              <a:rPr lang="en-US" altLang="en-US" sz="2000" dirty="0" smtClean="0"/>
              <a:t>.</a:t>
            </a:r>
          </a:p>
          <a:p>
            <a:pPr>
              <a:buNone/>
            </a:pPr>
            <a:r>
              <a:rPr lang="en-US" sz="2000" dirty="0" smtClean="0"/>
              <a:t>Ford, D. J. (2005). Representations of science within children’s trade books. </a:t>
            </a:r>
            <a:r>
              <a:rPr lang="en-US" sz="2000" i="1" dirty="0" smtClean="0"/>
              <a:t>Journal of Research in Science Teaching 43</a:t>
            </a:r>
            <a:r>
              <a:rPr lang="en-US" sz="2000" dirty="0" smtClean="0"/>
              <a:t>(2), 214-235</a:t>
            </a:r>
            <a:r>
              <a:rPr lang="en-US" sz="2000" i="1" dirty="0" smtClean="0"/>
              <a:t>.</a:t>
            </a:r>
            <a:endParaRPr lang="en-US" sz="2000" dirty="0" smtClean="0"/>
          </a:p>
          <a:p>
            <a:pPr>
              <a:lnSpc>
                <a:spcPct val="90000"/>
              </a:lnSpc>
              <a:buFontTx/>
              <a:buNone/>
            </a:pPr>
            <a:r>
              <a:rPr lang="en-US" sz="2000" dirty="0" smtClean="0"/>
              <a:t>Keely, P. (2013). When is the next full moon? Using K-2 Concept Cartoons. </a:t>
            </a:r>
            <a:r>
              <a:rPr lang="en-US" sz="2000" i="1" dirty="0" smtClean="0"/>
              <a:t>Science &amp; Children, 51</a:t>
            </a:r>
            <a:r>
              <a:rPr lang="en-US" sz="2000" dirty="0" smtClean="0"/>
              <a:t>(1),32-34.</a:t>
            </a:r>
          </a:p>
          <a:p>
            <a:pPr>
              <a:lnSpc>
                <a:spcPct val="90000"/>
              </a:lnSpc>
              <a:buNone/>
            </a:pPr>
            <a:r>
              <a:rPr lang="en-US" sz="2000" dirty="0"/>
              <a:t>Lapp, D., Grant, M., Moss, B. &amp; Johnson, K. (2013). Students’ close reading of science </a:t>
            </a:r>
            <a:r>
              <a:rPr lang="en-US" sz="2000" dirty="0" smtClean="0"/>
              <a:t>texts</a:t>
            </a:r>
            <a:r>
              <a:rPr lang="en-US" sz="2000" dirty="0"/>
              <a:t>: What’s now? What’s next? </a:t>
            </a:r>
            <a:r>
              <a:rPr lang="en-US" sz="2000" i="1" dirty="0"/>
              <a:t>The Reading Teacher 67</a:t>
            </a:r>
            <a:r>
              <a:rPr lang="en-US" sz="2000" dirty="0"/>
              <a:t>(2), 109-119</a:t>
            </a:r>
            <a:r>
              <a:rPr lang="en-US" sz="2000" dirty="0" smtClean="0"/>
              <a:t>.</a:t>
            </a:r>
          </a:p>
          <a:p>
            <a:pPr>
              <a:lnSpc>
                <a:spcPct val="90000"/>
              </a:lnSpc>
              <a:buNone/>
            </a:pPr>
            <a:r>
              <a:rPr lang="en-US" sz="2000" dirty="0" smtClean="0"/>
              <a:t>Madden, L., Peel, A., &amp; Watson, H. (2014). The poetry of dandelions: Merging content-area literacy and science content knowledge in a fourth-grade science classroom. </a:t>
            </a:r>
            <a:r>
              <a:rPr lang="en-US" sz="2000" i="1" dirty="0" smtClean="0"/>
              <a:t>Science Activities 51</a:t>
            </a:r>
            <a:r>
              <a:rPr lang="en-US" sz="2000" dirty="0" smtClean="0"/>
              <a:t>, 129-135.</a:t>
            </a:r>
          </a:p>
          <a:p>
            <a:pPr>
              <a:lnSpc>
                <a:spcPct val="90000"/>
              </a:lnSpc>
              <a:buNone/>
            </a:pPr>
            <a:r>
              <a:rPr lang="en-US" sz="2000" dirty="0" smtClean="0"/>
              <a:t>Royce, C. A. &amp; Wiley, D. A. (1996). Children’s literature and the teaching of science: Possibilities and cautions. </a:t>
            </a:r>
            <a:r>
              <a:rPr lang="en-US" sz="2000" i="1" dirty="0" smtClean="0"/>
              <a:t>Clearing House 70</a:t>
            </a:r>
            <a:r>
              <a:rPr lang="en-US" sz="2000" dirty="0" smtClean="0"/>
              <a:t>(1), 18-24</a:t>
            </a:r>
            <a:r>
              <a:rPr lang="en-US" sz="2000" i="1" dirty="0" smtClean="0"/>
              <a:t>.</a:t>
            </a:r>
          </a:p>
          <a:p>
            <a:pPr>
              <a:lnSpc>
                <a:spcPct val="90000"/>
              </a:lnSpc>
              <a:buNone/>
            </a:pPr>
            <a:r>
              <a:rPr lang="en-US" sz="2000" dirty="0" err="1" smtClean="0"/>
              <a:t>Sackes</a:t>
            </a:r>
            <a:r>
              <a:rPr lang="en-US" sz="2000" dirty="0" smtClean="0"/>
              <a:t>, M., </a:t>
            </a:r>
            <a:r>
              <a:rPr lang="en-US" sz="2000" dirty="0" err="1" smtClean="0"/>
              <a:t>Cabe</a:t>
            </a:r>
            <a:r>
              <a:rPr lang="en-US" sz="2000" dirty="0" smtClean="0"/>
              <a:t>-Trundle, K., &amp; </a:t>
            </a:r>
            <a:r>
              <a:rPr lang="en-US" sz="2000" dirty="0" err="1" smtClean="0"/>
              <a:t>Flevares</a:t>
            </a:r>
            <a:r>
              <a:rPr lang="en-US" sz="2000" dirty="0" smtClean="0"/>
              <a:t>, L. M. (2009). Using children’s literature to teach standard-based science concepts in early years. </a:t>
            </a:r>
            <a:r>
              <a:rPr lang="en-US" sz="2000" i="1" dirty="0" smtClean="0"/>
              <a:t>Early Childhood Education Journal 36</a:t>
            </a:r>
            <a:r>
              <a:rPr lang="en-US" sz="2000" dirty="0" smtClean="0"/>
              <a:t>, 415-422.</a:t>
            </a:r>
          </a:p>
          <a:p>
            <a:pPr>
              <a:lnSpc>
                <a:spcPct val="90000"/>
              </a:lnSpc>
              <a:buNone/>
            </a:pPr>
            <a:r>
              <a:rPr lang="en-US" sz="2000" dirty="0" smtClean="0"/>
              <a:t>Silver, H. F. (2012). </a:t>
            </a:r>
            <a:r>
              <a:rPr lang="en-US" sz="2000" i="1" dirty="0" smtClean="0"/>
              <a:t>The core six: Essential strategies for achieving excellence with the common core. </a:t>
            </a:r>
            <a:r>
              <a:rPr lang="en-US" sz="2000" dirty="0" smtClean="0"/>
              <a:t>Alexandria, VA: ASCD.</a:t>
            </a:r>
          </a:p>
          <a:p>
            <a:pPr>
              <a:lnSpc>
                <a:spcPct val="90000"/>
              </a:lnSpc>
              <a:buNone/>
            </a:pPr>
            <a:r>
              <a:rPr lang="en-US" sz="2000" dirty="0" smtClean="0"/>
              <a:t>Stewart, M. &amp; Chesley,</a:t>
            </a:r>
            <a:r>
              <a:rPr lang="en-US" sz="2000" dirty="0"/>
              <a:t> </a:t>
            </a:r>
            <a:r>
              <a:rPr lang="en-US" sz="2000" dirty="0" smtClean="0"/>
              <a:t>N. (2014). </a:t>
            </a:r>
            <a:r>
              <a:rPr lang="en-US" sz="2000" i="1" dirty="0" smtClean="0"/>
              <a:t>Perfect pairs: Using fiction &amp; nonfiction picture books to teach life science, k-2. </a:t>
            </a:r>
            <a:r>
              <a:rPr lang="en-US" sz="2000" dirty="0" smtClean="0"/>
              <a:t>Portland, ME: Stenhouse Publishers.</a:t>
            </a:r>
          </a:p>
          <a:p>
            <a:pPr>
              <a:lnSpc>
                <a:spcPct val="90000"/>
              </a:lnSpc>
              <a:buNone/>
            </a:pPr>
            <a:r>
              <a:rPr lang="en-US" altLang="en-US" sz="2000" dirty="0" smtClean="0"/>
              <a:t>Wolfinger</a:t>
            </a:r>
            <a:r>
              <a:rPr lang="en-US" altLang="en-US" sz="2000" dirty="0"/>
              <a:t>, D. M. (2000). </a:t>
            </a:r>
            <a:r>
              <a:rPr lang="en-US" altLang="en-US" sz="2000" i="1" dirty="0"/>
              <a:t>Science in the elementary and middle school.</a:t>
            </a:r>
            <a:r>
              <a:rPr lang="en-US" altLang="en-US" sz="2000" dirty="0"/>
              <a:t> New York: Longman</a:t>
            </a:r>
            <a:r>
              <a:rPr lang="en-US" altLang="en-US" sz="2000" dirty="0" smtClean="0"/>
              <a:t>.</a:t>
            </a:r>
          </a:p>
          <a:p>
            <a:pPr>
              <a:lnSpc>
                <a:spcPct val="90000"/>
              </a:lnSpc>
              <a:buNone/>
            </a:pPr>
            <a:r>
              <a:rPr lang="en-US" altLang="en-US" sz="2000" dirty="0" smtClean="0"/>
              <a:t>Worth, K., Winokur, J., Crissman, S. &amp; Heller-Winokur, M. (2009). </a:t>
            </a:r>
            <a:r>
              <a:rPr lang="en-US" altLang="en-US" sz="2000" i="1" dirty="0" smtClean="0"/>
              <a:t>The essentials of science and literacy: A guide for teachers. </a:t>
            </a:r>
            <a:r>
              <a:rPr lang="en-US" altLang="en-US" sz="2000" dirty="0" smtClean="0"/>
              <a:t>Portsmouth, NH: Heinemann.</a:t>
            </a:r>
            <a:endParaRPr lang="en-US" sz="2000" dirty="0"/>
          </a:p>
        </p:txBody>
      </p:sp>
      <p:sp>
        <p:nvSpPr>
          <p:cNvPr id="46082" name="Rectangle 2"/>
          <p:cNvSpPr>
            <a:spLocks noGrp="1" noChangeArrowheads="1"/>
          </p:cNvSpPr>
          <p:nvPr>
            <p:ph type="title"/>
          </p:nvPr>
        </p:nvSpPr>
        <p:spPr>
          <a:xfrm>
            <a:off x="457200" y="152400"/>
            <a:ext cx="8229600" cy="944562"/>
          </a:xfrm>
        </p:spPr>
        <p:txBody>
          <a:bodyPr/>
          <a:lstStyle/>
          <a:p>
            <a:r>
              <a:rPr lang="en-US" dirty="0"/>
              <a:t>References</a:t>
            </a:r>
          </a:p>
        </p:txBody>
      </p:sp>
    </p:spTree>
    <p:extLst>
      <p:ext uri="{BB962C8B-B14F-4D97-AF65-F5344CB8AC3E}">
        <p14:creationId xmlns:p14="http://schemas.microsoft.com/office/powerpoint/2010/main" val="43300168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Moon References</a:t>
            </a:r>
            <a:endParaRPr lang="en-US" dirty="0"/>
          </a:p>
        </p:txBody>
      </p:sp>
      <p:sp>
        <p:nvSpPr>
          <p:cNvPr id="3" name="Content Placeholder 2"/>
          <p:cNvSpPr>
            <a:spLocks noGrp="1"/>
          </p:cNvSpPr>
          <p:nvPr>
            <p:ph idx="1"/>
          </p:nvPr>
        </p:nvSpPr>
        <p:spPr/>
        <p:txBody>
          <a:bodyPr>
            <a:normAutofit fontScale="85000" lnSpcReduction="20000"/>
          </a:bodyPr>
          <a:lstStyle/>
          <a:p>
            <a:pPr>
              <a:lnSpc>
                <a:spcPct val="90000"/>
              </a:lnSpc>
              <a:buNone/>
            </a:pPr>
            <a:r>
              <a:rPr lang="en-US" sz="2000" dirty="0" smtClean="0"/>
              <a:t>Ansberry, K. &amp; Morgan, E. (2008). Moon Phases and models. </a:t>
            </a:r>
            <a:r>
              <a:rPr lang="en-US" sz="2000" i="1" dirty="0" smtClean="0"/>
              <a:t>Science &amp; Children, 46</a:t>
            </a:r>
            <a:r>
              <a:rPr lang="en-US" sz="2000" dirty="0" smtClean="0"/>
              <a:t>(1)</a:t>
            </a:r>
            <a:r>
              <a:rPr lang="en-US" sz="2000" i="1" dirty="0" smtClean="0"/>
              <a:t>, </a:t>
            </a:r>
            <a:r>
              <a:rPr lang="en-US" sz="2000" dirty="0" smtClean="0"/>
              <a:t>20-22.</a:t>
            </a:r>
          </a:p>
          <a:p>
            <a:pPr>
              <a:lnSpc>
                <a:spcPct val="90000"/>
              </a:lnSpc>
              <a:buNone/>
            </a:pPr>
            <a:r>
              <a:rPr lang="en-US" sz="2000" dirty="0" smtClean="0"/>
              <a:t>Fitzsimmons, P., Leddy, D., Johnson, L., Biggam, S. &amp; Locke, S. (2013). The moon challenge. </a:t>
            </a:r>
            <a:r>
              <a:rPr lang="en-US" sz="2000" i="1" dirty="0" smtClean="0"/>
              <a:t>Science &amp; Children</a:t>
            </a:r>
            <a:r>
              <a:rPr lang="en-US" sz="2000" dirty="0" smtClean="0"/>
              <a:t>, </a:t>
            </a:r>
            <a:r>
              <a:rPr lang="en-US" sz="2000" i="1" dirty="0" smtClean="0"/>
              <a:t>51</a:t>
            </a:r>
            <a:r>
              <a:rPr lang="en-US" sz="2000" dirty="0" smtClean="0"/>
              <a:t>(1), 36-41.</a:t>
            </a:r>
          </a:p>
          <a:p>
            <a:pPr>
              <a:lnSpc>
                <a:spcPct val="90000"/>
              </a:lnSpc>
              <a:buNone/>
            </a:pPr>
            <a:r>
              <a:rPr lang="en-US" sz="2000" dirty="0" smtClean="0"/>
              <a:t>Hubbard, L. (2008). Bringing moon phases down to earth. </a:t>
            </a:r>
            <a:r>
              <a:rPr lang="en-US" sz="2000" i="1" dirty="0" smtClean="0"/>
              <a:t>Science &amp; Children</a:t>
            </a:r>
            <a:r>
              <a:rPr lang="en-US" sz="2000" dirty="0" smtClean="0"/>
              <a:t>, </a:t>
            </a:r>
            <a:r>
              <a:rPr lang="en-US" sz="2000" i="1" dirty="0" smtClean="0"/>
              <a:t>46</a:t>
            </a:r>
            <a:r>
              <a:rPr lang="en-US" sz="2000" dirty="0" smtClean="0"/>
              <a:t>(1</a:t>
            </a:r>
            <a:r>
              <a:rPr lang="en-US" sz="2000" i="1" dirty="0" smtClean="0"/>
              <a:t>), </a:t>
            </a:r>
            <a:r>
              <a:rPr lang="en-US" sz="2000" dirty="0" smtClean="0"/>
              <a:t>40-41.</a:t>
            </a:r>
          </a:p>
          <a:p>
            <a:pPr>
              <a:lnSpc>
                <a:spcPct val="90000"/>
              </a:lnSpc>
              <a:buNone/>
            </a:pPr>
            <a:r>
              <a:rPr lang="en-US" sz="2000" dirty="0" smtClean="0"/>
              <a:t>Keeley, P. (2013). When is the next full moon? Using k-2 concept cartoons. </a:t>
            </a:r>
            <a:r>
              <a:rPr lang="en-US" sz="2000" i="1" dirty="0" smtClean="0"/>
              <a:t>Science &amp; Children, </a:t>
            </a:r>
            <a:r>
              <a:rPr lang="en-US" sz="2000" i="1" dirty="0"/>
              <a:t>51</a:t>
            </a:r>
            <a:r>
              <a:rPr lang="en-US" sz="2000" dirty="0"/>
              <a:t>(1</a:t>
            </a:r>
            <a:r>
              <a:rPr lang="en-US" sz="2000" dirty="0" smtClean="0"/>
              <a:t>), 32-34.</a:t>
            </a:r>
          </a:p>
          <a:p>
            <a:pPr>
              <a:lnSpc>
                <a:spcPct val="90000"/>
              </a:lnSpc>
              <a:buNone/>
            </a:pPr>
            <a:r>
              <a:rPr lang="en-US" sz="2000" dirty="0" smtClean="0"/>
              <a:t>Leager</a:t>
            </a:r>
            <a:r>
              <a:rPr lang="en-US" sz="2000" dirty="0"/>
              <a:t>, C. R. (2007). Taking a look at the moon. </a:t>
            </a:r>
            <a:r>
              <a:rPr lang="en-US" sz="2000" i="1" dirty="0"/>
              <a:t>Science &amp; Children, </a:t>
            </a:r>
            <a:r>
              <a:rPr lang="en-US" sz="2000" i="1" dirty="0" smtClean="0"/>
              <a:t>45</a:t>
            </a:r>
            <a:r>
              <a:rPr lang="en-US" sz="2000" dirty="0" smtClean="0"/>
              <a:t>(3), 50</a:t>
            </a:r>
            <a:r>
              <a:rPr lang="en-US" sz="2000" dirty="0"/>
              <a:t>-52</a:t>
            </a:r>
            <a:r>
              <a:rPr lang="en-US" sz="2000" i="1" dirty="0" smtClean="0"/>
              <a:t>.</a:t>
            </a:r>
          </a:p>
          <a:p>
            <a:pPr>
              <a:lnSpc>
                <a:spcPct val="90000"/>
              </a:lnSpc>
              <a:buNone/>
            </a:pPr>
            <a:r>
              <a:rPr lang="en-US" sz="2000" dirty="0" smtClean="0"/>
              <a:t>Morgan, E. &amp; Ansberry, K. (2014). How do we know what we know about the universe? </a:t>
            </a:r>
            <a:r>
              <a:rPr lang="en-US" sz="2000" i="1" dirty="0" smtClean="0"/>
              <a:t>Science &amp; Children 52</a:t>
            </a:r>
            <a:r>
              <a:rPr lang="en-US" sz="2000" dirty="0" smtClean="0"/>
              <a:t>(1), 18-23</a:t>
            </a:r>
            <a:r>
              <a:rPr lang="en-US" sz="2000" i="1" dirty="0" smtClean="0"/>
              <a:t>.</a:t>
            </a:r>
            <a:endParaRPr lang="en-US" sz="2000" dirty="0" smtClean="0"/>
          </a:p>
          <a:p>
            <a:pPr>
              <a:lnSpc>
                <a:spcPct val="90000"/>
              </a:lnSpc>
              <a:buNone/>
            </a:pPr>
            <a:r>
              <a:rPr lang="en-US" sz="2000" dirty="0" smtClean="0"/>
              <a:t>Royce, C. A. (2014). Patterns are observable, predictable, and explainable. </a:t>
            </a:r>
            <a:r>
              <a:rPr lang="en-US" sz="2000" i="1" dirty="0" smtClean="0"/>
              <a:t>Science &amp; Children 52</a:t>
            </a:r>
            <a:r>
              <a:rPr lang="en-US" sz="2000" dirty="0" smtClean="0"/>
              <a:t>(2), 20-25.</a:t>
            </a:r>
          </a:p>
          <a:p>
            <a:pPr>
              <a:lnSpc>
                <a:spcPct val="90000"/>
              </a:lnSpc>
              <a:buNone/>
            </a:pPr>
            <a:r>
              <a:rPr lang="en-US" sz="2000" dirty="0" smtClean="0"/>
              <a:t>Young, T. &amp; Guy, M. (2008). The moon phases and the self-shadow. </a:t>
            </a:r>
            <a:r>
              <a:rPr lang="en-US" sz="2000" i="1" dirty="0" smtClean="0"/>
              <a:t>Science &amp; Children, 46</a:t>
            </a:r>
            <a:r>
              <a:rPr lang="en-US" sz="2000" dirty="0" smtClean="0"/>
              <a:t>(1)</a:t>
            </a:r>
            <a:r>
              <a:rPr lang="en-US" sz="2000" i="1" dirty="0" smtClean="0"/>
              <a:t>, </a:t>
            </a:r>
            <a:r>
              <a:rPr lang="en-US" sz="2000" dirty="0" smtClean="0"/>
              <a:t>30-35.</a:t>
            </a:r>
          </a:p>
          <a:p>
            <a:pPr>
              <a:lnSpc>
                <a:spcPct val="90000"/>
              </a:lnSpc>
              <a:buNone/>
            </a:pPr>
            <a:r>
              <a:rPr lang="en-US" sz="2000" dirty="0" smtClean="0"/>
              <a:t>Moon Watch Flip Book </a:t>
            </a:r>
          </a:p>
          <a:p>
            <a:pPr>
              <a:lnSpc>
                <a:spcPct val="90000"/>
              </a:lnSpc>
              <a:buNone/>
            </a:pPr>
            <a:r>
              <a:rPr lang="en-US" sz="2000" dirty="0" smtClean="0">
                <a:hlinkClick r:id="rId2"/>
              </a:rPr>
              <a:t>http</a:t>
            </a:r>
            <a:r>
              <a:rPr lang="en-US" sz="2000" dirty="0">
                <a:hlinkClick r:id="rId2"/>
              </a:rPr>
              <a:t>://www.amnh.org/ology/features/stufftodo_astro/moon.php</a:t>
            </a:r>
            <a:endParaRPr lang="en-US" sz="2000" dirty="0"/>
          </a:p>
          <a:p>
            <a:pPr>
              <a:lnSpc>
                <a:spcPct val="90000"/>
              </a:lnSpc>
              <a:buFontTx/>
              <a:buNone/>
            </a:pPr>
            <a:r>
              <a:rPr lang="en-US" sz="2000" dirty="0" smtClean="0"/>
              <a:t>(</a:t>
            </a:r>
            <a:r>
              <a:rPr lang="en-US" sz="2000" dirty="0"/>
              <a:t>July 2013). Lesson Plan of the month club, Volume 8. Why do we only see one side of the moon from the earth? </a:t>
            </a:r>
            <a:r>
              <a:rPr lang="en-US" sz="2000" dirty="0">
                <a:hlinkClick r:id="rId3"/>
              </a:rPr>
              <a:t>http://www.enasco.com/page/science/sci_lesson </a:t>
            </a:r>
            <a:endParaRPr lang="en-US" sz="2000" dirty="0"/>
          </a:p>
          <a:p>
            <a:pPr>
              <a:lnSpc>
                <a:spcPct val="90000"/>
              </a:lnSpc>
              <a:buFontTx/>
              <a:buNone/>
            </a:pPr>
            <a:r>
              <a:rPr lang="en-US" sz="2000" dirty="0"/>
              <a:t> Moon Connection </a:t>
            </a:r>
            <a:r>
              <a:rPr lang="en-US" sz="2000" dirty="0">
                <a:hlinkClick r:id="rId4"/>
              </a:rPr>
              <a:t>http://www.moonconnection.com </a:t>
            </a:r>
            <a:endParaRPr lang="en-US" sz="2000" dirty="0"/>
          </a:p>
          <a:p>
            <a:pPr>
              <a:lnSpc>
                <a:spcPct val="90000"/>
              </a:lnSpc>
              <a:buFontTx/>
              <a:buNone/>
            </a:pPr>
            <a:r>
              <a:rPr lang="en-US" sz="2000" dirty="0"/>
              <a:t>U.S. Naval Observatory </a:t>
            </a:r>
            <a:r>
              <a:rPr lang="en-US" sz="2000" dirty="0">
                <a:hlinkClick r:id="rId5"/>
              </a:rPr>
              <a:t>http://aa.usno.navy.mil/data/docs/MoonPhase.php</a:t>
            </a:r>
            <a:r>
              <a:rPr lang="en-US" sz="2000" dirty="0"/>
              <a:t> </a:t>
            </a:r>
          </a:p>
          <a:p>
            <a:endParaRPr lang="en-US" dirty="0"/>
          </a:p>
        </p:txBody>
      </p:sp>
    </p:spTree>
    <p:extLst>
      <p:ext uri="{BB962C8B-B14F-4D97-AF65-F5344CB8AC3E}">
        <p14:creationId xmlns:p14="http://schemas.microsoft.com/office/powerpoint/2010/main" val="191733476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dirty="0" smtClean="0"/>
              <a:t>Using Fiction &amp; Nonfiction Texts</a:t>
            </a:r>
          </a:p>
        </p:txBody>
      </p:sp>
      <p:sp>
        <p:nvSpPr>
          <p:cNvPr id="8195" name="Content Placeholder 2"/>
          <p:cNvSpPr>
            <a:spLocks noGrp="1"/>
          </p:cNvSpPr>
          <p:nvPr>
            <p:ph idx="1"/>
          </p:nvPr>
        </p:nvSpPr>
        <p:spPr/>
        <p:txBody>
          <a:bodyPr/>
          <a:lstStyle/>
          <a:p>
            <a:pPr eaLnBrk="1" hangingPunct="1">
              <a:buFont typeface="Arial" charset="0"/>
              <a:buNone/>
            </a:pPr>
            <a:r>
              <a:rPr lang="en-US" altLang="en-US" sz="2800" dirty="0" smtClean="0"/>
              <a:t>Teachers should …</a:t>
            </a:r>
          </a:p>
          <a:p>
            <a:pPr eaLnBrk="1" hangingPunct="1">
              <a:buFont typeface="Arial" charset="0"/>
              <a:buNone/>
            </a:pPr>
            <a:endParaRPr lang="en-US" altLang="en-US" sz="2800" dirty="0" smtClean="0"/>
          </a:p>
          <a:p>
            <a:pPr eaLnBrk="1" hangingPunct="1"/>
            <a:r>
              <a:rPr lang="en-US" altLang="en-US" sz="2800" dirty="0" smtClean="0"/>
              <a:t>increase students access to informational texts.</a:t>
            </a:r>
          </a:p>
          <a:p>
            <a:pPr eaLnBrk="1" hangingPunct="1"/>
            <a:r>
              <a:rPr lang="en-US" altLang="en-US" sz="2800" dirty="0" smtClean="0"/>
              <a:t>increase the amount of time they spend working with informational text,</a:t>
            </a:r>
          </a:p>
          <a:p>
            <a:pPr eaLnBrk="1" hangingPunct="1"/>
            <a:r>
              <a:rPr lang="en-US" altLang="en-US" sz="2800" dirty="0" smtClean="0"/>
              <a:t>teach comprehension strategies through direct instruction, and</a:t>
            </a:r>
          </a:p>
          <a:p>
            <a:pPr eaLnBrk="1" hangingPunct="1"/>
            <a:r>
              <a:rPr lang="en-US" altLang="en-US" sz="2800" dirty="0" smtClean="0"/>
              <a:t>create opportunities for students to use informational text for authentic purposes.</a:t>
            </a:r>
          </a:p>
        </p:txBody>
      </p:sp>
      <p:sp>
        <p:nvSpPr>
          <p:cNvPr id="819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fld id="{57C31C50-D8EE-45B2-B16B-6397777CB08D}" type="slidenum">
              <a:rPr lang="en-US" altLang="en-US">
                <a:solidFill>
                  <a:srgbClr val="898989"/>
                </a:solidFill>
                <a:latin typeface="Calibri" charset="0"/>
              </a:rPr>
              <a:pPr eaLnBrk="1" hangingPunct="1"/>
              <a:t>4</a:t>
            </a:fld>
            <a:endParaRPr lang="en-US" altLang="en-US" dirty="0">
              <a:solidFill>
                <a:srgbClr val="898989"/>
              </a:solidFill>
              <a:latin typeface="Calibri" charset="0"/>
            </a:endParaRPr>
          </a:p>
        </p:txBody>
      </p:sp>
      <p:sp>
        <p:nvSpPr>
          <p:cNvPr id="5" name="Footer Placeholder 4"/>
          <p:cNvSpPr>
            <a:spLocks noGrp="1"/>
          </p:cNvSpPr>
          <p:nvPr>
            <p:ph type="ftr" sz="quarter" idx="11"/>
          </p:nvPr>
        </p:nvSpPr>
        <p:spPr/>
        <p:txBody>
          <a:bodyPr/>
          <a:lstStyle/>
          <a:p>
            <a:pPr>
              <a:defRPr/>
            </a:pPr>
            <a:r>
              <a:rPr lang="en-US" dirty="0"/>
              <a:t>Denise Reid</a:t>
            </a:r>
          </a:p>
        </p:txBody>
      </p:sp>
    </p:spTree>
    <p:extLst>
      <p:ext uri="{BB962C8B-B14F-4D97-AF65-F5344CB8AC3E}">
        <p14:creationId xmlns:p14="http://schemas.microsoft.com/office/powerpoint/2010/main" val="253178025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is Reading Informational </a:t>
            </a:r>
            <a:br>
              <a:rPr lang="en-US" dirty="0" smtClean="0"/>
            </a:br>
            <a:r>
              <a:rPr lang="en-US" dirty="0" smtClean="0"/>
              <a:t>Text Important?</a:t>
            </a:r>
            <a:endParaRPr lang="en-US" dirty="0"/>
          </a:p>
        </p:txBody>
      </p:sp>
      <p:sp>
        <p:nvSpPr>
          <p:cNvPr id="3" name="Content Placeholder 2"/>
          <p:cNvSpPr>
            <a:spLocks noGrp="1"/>
          </p:cNvSpPr>
          <p:nvPr>
            <p:ph idx="1"/>
          </p:nvPr>
        </p:nvSpPr>
        <p:spPr/>
        <p:txBody>
          <a:bodyPr>
            <a:normAutofit/>
          </a:bodyPr>
          <a:lstStyle/>
          <a:p>
            <a:pPr marL="0" indent="0">
              <a:buNone/>
            </a:pPr>
            <a:endParaRPr lang="en-US" sz="2400" dirty="0" smtClean="0"/>
          </a:p>
          <a:p>
            <a:pPr marL="0" indent="0">
              <a:buNone/>
            </a:pPr>
            <a:r>
              <a:rPr lang="en-US" sz="2400" dirty="0" smtClean="0"/>
              <a:t>Findings in the 2009 National Assessment of Educational Progress confirm the need for more informational text reading:</a:t>
            </a:r>
          </a:p>
          <a:p>
            <a:pPr marL="0" indent="0">
              <a:buNone/>
            </a:pPr>
            <a:endParaRPr lang="en-US" sz="2400" dirty="0" smtClean="0"/>
          </a:p>
          <a:p>
            <a:r>
              <a:rPr lang="en-US" sz="2400" dirty="0" smtClean="0"/>
              <a:t>34% of fourth graders were at or above the proficient level in science.</a:t>
            </a:r>
          </a:p>
          <a:p>
            <a:r>
              <a:rPr lang="en-US" sz="2400" dirty="0" smtClean="0"/>
              <a:t>30% of eighth graders were at or above the proficient level in science.</a:t>
            </a:r>
          </a:p>
          <a:p>
            <a:r>
              <a:rPr lang="en-US" sz="2400" dirty="0" smtClean="0"/>
              <a:t>21% of twelfth graders were at or above the proficient level in science.</a:t>
            </a:r>
            <a:endParaRPr lang="en-US" dirty="0" smtClean="0"/>
          </a:p>
        </p:txBody>
      </p:sp>
    </p:spTree>
    <p:extLst>
      <p:ext uri="{BB962C8B-B14F-4D97-AF65-F5344CB8AC3E}">
        <p14:creationId xmlns:p14="http://schemas.microsoft.com/office/powerpoint/2010/main" val="93003830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74638"/>
            <a:ext cx="8229600" cy="868362"/>
          </a:xfrm>
        </p:spPr>
        <p:txBody>
          <a:bodyPr/>
          <a:lstStyle/>
          <a:p>
            <a:pPr eaLnBrk="1" hangingPunct="1"/>
            <a:r>
              <a:rPr lang="en-US" altLang="en-US" sz="3600" dirty="0" smtClean="0"/>
              <a:t>Why Science &amp; Literature Belong Together</a:t>
            </a:r>
          </a:p>
        </p:txBody>
      </p:sp>
      <p:sp>
        <p:nvSpPr>
          <p:cNvPr id="6147" name="Content Placeholder 2"/>
          <p:cNvSpPr>
            <a:spLocks noGrp="1"/>
          </p:cNvSpPr>
          <p:nvPr>
            <p:ph idx="1"/>
          </p:nvPr>
        </p:nvSpPr>
        <p:spPr>
          <a:xfrm>
            <a:off x="457200" y="1222375"/>
            <a:ext cx="8229600" cy="5475288"/>
          </a:xfrm>
        </p:spPr>
        <p:txBody>
          <a:bodyPr/>
          <a:lstStyle/>
          <a:p>
            <a:pPr eaLnBrk="1" hangingPunct="1">
              <a:buFont typeface="Arial" charset="0"/>
              <a:buNone/>
            </a:pPr>
            <a:r>
              <a:rPr lang="en-US" altLang="en-US" sz="2400" dirty="0" smtClean="0"/>
              <a:t>Combining science and literature …</a:t>
            </a:r>
          </a:p>
          <a:p>
            <a:pPr eaLnBrk="1" hangingPunct="1"/>
            <a:r>
              <a:rPr lang="en-US" altLang="en-US" sz="2400" dirty="0" smtClean="0"/>
              <a:t>helps children explain events they observe.</a:t>
            </a:r>
          </a:p>
          <a:p>
            <a:pPr eaLnBrk="1" hangingPunct="1"/>
            <a:r>
              <a:rPr lang="en-US" altLang="en-US" sz="2400" dirty="0" smtClean="0"/>
              <a:t>helps children practice problem-solving skills.</a:t>
            </a:r>
          </a:p>
          <a:p>
            <a:pPr eaLnBrk="1" hangingPunct="1"/>
            <a:r>
              <a:rPr lang="en-US" altLang="en-US" sz="2400" dirty="0" smtClean="0"/>
              <a:t>helps children develop recording skills.</a:t>
            </a:r>
          </a:p>
          <a:p>
            <a:pPr eaLnBrk="1" hangingPunct="1"/>
            <a:r>
              <a:rPr lang="en-US" altLang="en-US" sz="2400" dirty="0" smtClean="0"/>
              <a:t>can help children correct science misconceptions.</a:t>
            </a:r>
          </a:p>
          <a:p>
            <a:pPr eaLnBrk="1" hangingPunct="1"/>
            <a:r>
              <a:rPr lang="en-US" altLang="en-US" sz="2400" dirty="0" smtClean="0"/>
              <a:t>helps children understand how science has affected human history.</a:t>
            </a:r>
          </a:p>
          <a:p>
            <a:pPr eaLnBrk="1" hangingPunct="1"/>
            <a:r>
              <a:rPr lang="en-US" altLang="en-US" sz="2400" dirty="0" smtClean="0"/>
              <a:t>provides in depth coverage of content from science investigations.</a:t>
            </a:r>
          </a:p>
          <a:p>
            <a:pPr eaLnBrk="1" hangingPunct="1"/>
            <a:r>
              <a:rPr lang="en-US" altLang="en-US" sz="2400" dirty="0" smtClean="0"/>
              <a:t>allows children to experience scientists, sleuths, and explorers.</a:t>
            </a:r>
          </a:p>
        </p:txBody>
      </p:sp>
      <p:sp>
        <p:nvSpPr>
          <p:cNvPr id="614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fld id="{01865514-2F80-4A90-A45A-32E718291066}" type="slidenum">
              <a:rPr lang="en-US" altLang="en-US">
                <a:solidFill>
                  <a:srgbClr val="898989"/>
                </a:solidFill>
                <a:latin typeface="Calibri" charset="0"/>
              </a:rPr>
              <a:pPr eaLnBrk="1" hangingPunct="1"/>
              <a:t>6</a:t>
            </a:fld>
            <a:endParaRPr lang="en-US" altLang="en-US" dirty="0">
              <a:solidFill>
                <a:srgbClr val="898989"/>
              </a:solidFill>
              <a:latin typeface="Calibri" charset="0"/>
            </a:endParaRPr>
          </a:p>
        </p:txBody>
      </p:sp>
      <p:sp>
        <p:nvSpPr>
          <p:cNvPr id="5" name="Footer Placeholder 4"/>
          <p:cNvSpPr>
            <a:spLocks noGrp="1"/>
          </p:cNvSpPr>
          <p:nvPr>
            <p:ph type="ftr" sz="quarter" idx="11"/>
          </p:nvPr>
        </p:nvSpPr>
        <p:spPr/>
        <p:txBody>
          <a:bodyPr/>
          <a:lstStyle/>
          <a:p>
            <a:pPr>
              <a:defRPr/>
            </a:pPr>
            <a:r>
              <a:rPr lang="en-US" dirty="0"/>
              <a:t>Denise Reid</a:t>
            </a:r>
          </a:p>
        </p:txBody>
      </p:sp>
    </p:spTree>
    <p:extLst>
      <p:ext uri="{BB962C8B-B14F-4D97-AF65-F5344CB8AC3E}">
        <p14:creationId xmlns:p14="http://schemas.microsoft.com/office/powerpoint/2010/main" val="136081230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altLang="en-US" dirty="0" smtClean="0"/>
              <a:t>Types of Genres to Use</a:t>
            </a:r>
          </a:p>
        </p:txBody>
      </p:sp>
      <p:sp>
        <p:nvSpPr>
          <p:cNvPr id="7171" name="Content Placeholder 2"/>
          <p:cNvSpPr>
            <a:spLocks noGrp="1"/>
          </p:cNvSpPr>
          <p:nvPr>
            <p:ph idx="1"/>
          </p:nvPr>
        </p:nvSpPr>
        <p:spPr>
          <a:xfrm>
            <a:off x="457200" y="1600200"/>
            <a:ext cx="8229600" cy="4953000"/>
          </a:xfrm>
        </p:spPr>
        <p:txBody>
          <a:bodyPr>
            <a:normAutofit fontScale="92500" lnSpcReduction="10000"/>
          </a:bodyPr>
          <a:lstStyle/>
          <a:p>
            <a:pPr eaLnBrk="1" hangingPunct="1"/>
            <a:r>
              <a:rPr lang="en-US" altLang="en-US" dirty="0" smtClean="0"/>
              <a:t>Fiction (storybooks): </a:t>
            </a:r>
            <a:r>
              <a:rPr lang="en-US" altLang="en-US" sz="2800" dirty="0" smtClean="0"/>
              <a:t>Purpose is to entertain, science concepts are often implicit. </a:t>
            </a:r>
          </a:p>
          <a:p>
            <a:pPr lvl="2"/>
            <a:r>
              <a:rPr lang="en-US" altLang="en-US" sz="2000" dirty="0" smtClean="0"/>
              <a:t>Example: The Very Hungry Caterpillar</a:t>
            </a:r>
          </a:p>
          <a:p>
            <a:pPr eaLnBrk="1" hangingPunct="1"/>
            <a:r>
              <a:rPr lang="en-US" altLang="en-US" dirty="0" smtClean="0"/>
              <a:t>Non-narrative information books: </a:t>
            </a:r>
            <a:r>
              <a:rPr lang="en-US" altLang="en-US" sz="2800" dirty="0" smtClean="0"/>
              <a:t>Non-narrative informational books, vocabulary is technical</a:t>
            </a:r>
            <a:r>
              <a:rPr lang="en-US" altLang="en-US" sz="2800" i="1" dirty="0" smtClean="0"/>
              <a:t>.</a:t>
            </a:r>
          </a:p>
          <a:p>
            <a:pPr lvl="2"/>
            <a:r>
              <a:rPr lang="en-US" altLang="en-US" sz="2000" dirty="0" smtClean="0"/>
              <a:t>Example: Wind Energy: Blown Away</a:t>
            </a:r>
            <a:endParaRPr lang="en-US" altLang="en-US" sz="2200" dirty="0" smtClean="0"/>
          </a:p>
          <a:p>
            <a:pPr eaLnBrk="1" hangingPunct="1"/>
            <a:r>
              <a:rPr lang="en-US" altLang="en-US" dirty="0" smtClean="0"/>
              <a:t>Narrative information books: </a:t>
            </a:r>
            <a:r>
              <a:rPr lang="en-US" altLang="en-US" sz="2800" dirty="0" smtClean="0"/>
              <a:t>Hybrids, provide engaging format for presenting information.</a:t>
            </a:r>
          </a:p>
          <a:p>
            <a:pPr lvl="2"/>
            <a:r>
              <a:rPr lang="en-US" altLang="en-US" sz="2200" dirty="0" smtClean="0"/>
              <a:t>Example: Fossil</a:t>
            </a:r>
          </a:p>
          <a:p>
            <a:pPr eaLnBrk="1" hangingPunct="1"/>
            <a:r>
              <a:rPr lang="en-US" altLang="en-US" dirty="0" smtClean="0"/>
              <a:t>Dual-purpose books: </a:t>
            </a:r>
            <a:r>
              <a:rPr lang="en-US" altLang="en-US" sz="2800" dirty="0" smtClean="0"/>
              <a:t>Present a story and provide facts.</a:t>
            </a:r>
          </a:p>
          <a:p>
            <a:pPr lvl="2"/>
            <a:r>
              <a:rPr lang="en-US" altLang="en-US" sz="2200" dirty="0" smtClean="0"/>
              <a:t>Example: Just Ducks</a:t>
            </a:r>
          </a:p>
        </p:txBody>
      </p:sp>
      <p:sp>
        <p:nvSpPr>
          <p:cNvPr id="717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fld id="{EBA26F60-12F6-4500-AA10-B01956D05733}" type="slidenum">
              <a:rPr lang="en-US" altLang="en-US">
                <a:solidFill>
                  <a:srgbClr val="898989"/>
                </a:solidFill>
                <a:latin typeface="Calibri" charset="0"/>
              </a:rPr>
              <a:pPr eaLnBrk="1" hangingPunct="1"/>
              <a:t>7</a:t>
            </a:fld>
            <a:endParaRPr lang="en-US" altLang="en-US" dirty="0">
              <a:solidFill>
                <a:srgbClr val="898989"/>
              </a:solidFill>
              <a:latin typeface="Calibri" charset="0"/>
            </a:endParaRPr>
          </a:p>
        </p:txBody>
      </p:sp>
      <p:sp>
        <p:nvSpPr>
          <p:cNvPr id="5" name="Footer Placeholder 4"/>
          <p:cNvSpPr>
            <a:spLocks noGrp="1"/>
          </p:cNvSpPr>
          <p:nvPr>
            <p:ph type="ftr" sz="quarter" idx="11"/>
          </p:nvPr>
        </p:nvSpPr>
        <p:spPr/>
        <p:txBody>
          <a:bodyPr/>
          <a:lstStyle/>
          <a:p>
            <a:pPr>
              <a:defRPr/>
            </a:pPr>
            <a:r>
              <a:rPr lang="en-US" dirty="0"/>
              <a:t>Denise Reid</a:t>
            </a:r>
          </a:p>
        </p:txBody>
      </p:sp>
    </p:spTree>
    <p:extLst>
      <p:ext uri="{BB962C8B-B14F-4D97-AF65-F5344CB8AC3E}">
        <p14:creationId xmlns:p14="http://schemas.microsoft.com/office/powerpoint/2010/main" val="383969807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dirty="0" smtClean="0"/>
              <a:t>Ten Tips for Reading Aloud</a:t>
            </a:r>
          </a:p>
        </p:txBody>
      </p:sp>
      <p:sp>
        <p:nvSpPr>
          <p:cNvPr id="4" name="Content Placeholder 3"/>
          <p:cNvSpPr>
            <a:spLocks noGrp="1"/>
          </p:cNvSpPr>
          <p:nvPr>
            <p:ph sz="half" idx="1"/>
          </p:nvPr>
        </p:nvSpPr>
        <p:spPr/>
        <p:txBody>
          <a:bodyPr rtlCol="0">
            <a:normAutofit fontScale="85000" lnSpcReduction="10000"/>
          </a:bodyPr>
          <a:lstStyle/>
          <a:p>
            <a:pPr marL="514350" indent="-514350" eaLnBrk="1" fontAlgn="auto" hangingPunct="1">
              <a:spcAft>
                <a:spcPts val="0"/>
              </a:spcAft>
              <a:buFont typeface="+mj-lt"/>
              <a:buAutoNum type="arabicPeriod"/>
              <a:defRPr/>
            </a:pPr>
            <a:r>
              <a:rPr lang="en-US" dirty="0" smtClean="0">
                <a:ea typeface="+mn-ea"/>
              </a:rPr>
              <a:t>Preview the Book</a:t>
            </a:r>
          </a:p>
          <a:p>
            <a:pPr marL="514350" indent="-514350" eaLnBrk="1" fontAlgn="auto" hangingPunct="1">
              <a:spcAft>
                <a:spcPts val="0"/>
              </a:spcAft>
              <a:buFont typeface="+mj-lt"/>
              <a:buAutoNum type="arabicPeriod"/>
              <a:defRPr/>
            </a:pPr>
            <a:r>
              <a:rPr lang="en-US" dirty="0" smtClean="0">
                <a:ea typeface="+mn-ea"/>
              </a:rPr>
              <a:t>Set the Stage</a:t>
            </a:r>
          </a:p>
          <a:p>
            <a:pPr marL="514350" indent="-514350" eaLnBrk="1" fontAlgn="auto" hangingPunct="1">
              <a:spcAft>
                <a:spcPts val="0"/>
              </a:spcAft>
              <a:buFont typeface="+mj-lt"/>
              <a:buAutoNum type="arabicPeriod"/>
              <a:defRPr/>
            </a:pPr>
            <a:r>
              <a:rPr lang="en-US" dirty="0" smtClean="0">
                <a:ea typeface="+mn-ea"/>
              </a:rPr>
              <a:t>Celebrate the Author and Illustrator</a:t>
            </a:r>
          </a:p>
          <a:p>
            <a:pPr marL="514350" indent="-514350" eaLnBrk="1" fontAlgn="auto" hangingPunct="1">
              <a:spcAft>
                <a:spcPts val="0"/>
              </a:spcAft>
              <a:buFont typeface="+mj-lt"/>
              <a:buAutoNum type="arabicPeriod"/>
              <a:defRPr/>
            </a:pPr>
            <a:r>
              <a:rPr lang="en-US" dirty="0" smtClean="0">
                <a:ea typeface="+mn-ea"/>
              </a:rPr>
              <a:t>Read with Expression</a:t>
            </a:r>
          </a:p>
          <a:p>
            <a:pPr marL="514350" indent="-514350" eaLnBrk="1" fontAlgn="auto" hangingPunct="1">
              <a:spcAft>
                <a:spcPts val="0"/>
              </a:spcAft>
              <a:buFont typeface="+mj-lt"/>
              <a:buAutoNum type="arabicPeriod"/>
              <a:defRPr/>
            </a:pPr>
            <a:r>
              <a:rPr lang="en-US" dirty="0" smtClean="0">
                <a:ea typeface="+mn-ea"/>
              </a:rPr>
              <a:t>Share the Pictures</a:t>
            </a:r>
          </a:p>
          <a:p>
            <a:pPr marL="514350" indent="-514350">
              <a:buFont typeface="+mj-lt"/>
              <a:buAutoNum type="arabicPeriod"/>
              <a:defRPr/>
            </a:pPr>
            <a:r>
              <a:rPr lang="en-US" altLang="en-US" dirty="0"/>
              <a:t>Encourage Interaction</a:t>
            </a:r>
          </a:p>
          <a:p>
            <a:pPr marL="514350" indent="-514350">
              <a:buFont typeface="+mj-lt"/>
              <a:buAutoNum type="arabicPeriod"/>
              <a:defRPr/>
            </a:pPr>
            <a:r>
              <a:rPr lang="en-US" altLang="en-US" dirty="0"/>
              <a:t>Keep the </a:t>
            </a:r>
            <a:r>
              <a:rPr lang="en-US" altLang="en-US" dirty="0" smtClean="0"/>
              <a:t>Flow</a:t>
            </a:r>
          </a:p>
          <a:p>
            <a:pPr marL="514350" indent="-514350">
              <a:buFont typeface="+mj-lt"/>
              <a:buAutoNum type="arabicPeriod"/>
              <a:defRPr/>
            </a:pPr>
            <a:r>
              <a:rPr lang="en-US" altLang="en-US" dirty="0"/>
              <a:t>Model Reading </a:t>
            </a:r>
            <a:r>
              <a:rPr lang="en-US" altLang="en-US" dirty="0" smtClean="0"/>
              <a:t>Strategies</a:t>
            </a:r>
          </a:p>
          <a:p>
            <a:pPr marL="514350" indent="-514350">
              <a:buFont typeface="+mj-lt"/>
              <a:buAutoNum type="arabicPeriod"/>
              <a:defRPr/>
            </a:pPr>
            <a:r>
              <a:rPr lang="en-US" altLang="en-US" dirty="0"/>
              <a:t>Don’t Put it </a:t>
            </a:r>
            <a:r>
              <a:rPr lang="en-US" altLang="en-US" dirty="0" smtClean="0"/>
              <a:t>Away</a:t>
            </a:r>
          </a:p>
          <a:p>
            <a:pPr marL="514350" indent="-514350">
              <a:buFont typeface="+mj-lt"/>
              <a:buAutoNum type="arabicPeriod"/>
              <a:defRPr/>
            </a:pPr>
            <a:r>
              <a:rPr lang="en-US" altLang="en-US" dirty="0"/>
              <a:t>Have Fun!</a:t>
            </a:r>
          </a:p>
          <a:p>
            <a:pPr marL="514350" indent="-514350">
              <a:buFont typeface="+mj-lt"/>
              <a:buAutoNum type="arabicPeriod"/>
              <a:defRPr/>
            </a:pPr>
            <a:endParaRPr lang="en-US" altLang="en-US" dirty="0"/>
          </a:p>
          <a:p>
            <a:pPr marL="514350" indent="-514350">
              <a:buFont typeface="+mj-lt"/>
              <a:buAutoNum type="arabicPeriod"/>
              <a:defRPr/>
            </a:pPr>
            <a:endParaRPr lang="en-US" altLang="en-US" dirty="0"/>
          </a:p>
          <a:p>
            <a:pPr marL="514350" indent="-514350">
              <a:buFont typeface="+mj-lt"/>
              <a:buAutoNum type="arabicPeriod"/>
              <a:defRPr/>
            </a:pPr>
            <a:endParaRPr lang="en-US" altLang="en-US" dirty="0"/>
          </a:p>
          <a:p>
            <a:pPr marL="514350" indent="-514350" eaLnBrk="1" fontAlgn="auto" hangingPunct="1">
              <a:spcAft>
                <a:spcPts val="0"/>
              </a:spcAft>
              <a:buFont typeface="+mj-lt"/>
              <a:buAutoNum type="arabicPeriod"/>
              <a:defRPr/>
            </a:pPr>
            <a:endParaRPr lang="en-US" dirty="0" smtClean="0">
              <a:ea typeface="+mn-ea"/>
            </a:endParaRPr>
          </a:p>
        </p:txBody>
      </p:sp>
      <p:sp>
        <p:nvSpPr>
          <p:cNvPr id="12292" name="Content Placeholder 4"/>
          <p:cNvSpPr>
            <a:spLocks noGrp="1"/>
          </p:cNvSpPr>
          <p:nvPr>
            <p:ph sz="half" idx="2"/>
          </p:nvPr>
        </p:nvSpPr>
        <p:spPr>
          <a:xfrm>
            <a:off x="4648200" y="1371600"/>
            <a:ext cx="4038600" cy="5105400"/>
          </a:xfrm>
        </p:spPr>
        <p:txBody>
          <a:bodyPr>
            <a:noAutofit/>
          </a:bodyPr>
          <a:lstStyle/>
          <a:p>
            <a:pPr marL="0" indent="0" eaLnBrk="1" hangingPunct="1">
              <a:lnSpc>
                <a:spcPct val="90000"/>
              </a:lnSpc>
              <a:buNone/>
            </a:pPr>
            <a:r>
              <a:rPr lang="en-US" altLang="en-US" sz="2400" dirty="0" smtClean="0"/>
              <a:t>Reading aloud is appropriate for all grade levels and for all subjects. Most children have a larger listening vocabulary than reading vocabulary, which allows them to focus their mental energy on the information presented in the text adding to their conceptual understanding. They are free to anticipate, infer, connect, and question. Teachers can use think-alouds and engage students in extended discussions about the content.  </a:t>
            </a:r>
          </a:p>
        </p:txBody>
      </p:sp>
      <p:sp>
        <p:nvSpPr>
          <p:cNvPr id="1229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fld id="{F456B690-5218-4FC8-A779-A0E3868A3BCD}" type="slidenum">
              <a:rPr lang="en-US" altLang="en-US">
                <a:solidFill>
                  <a:srgbClr val="898989"/>
                </a:solidFill>
                <a:latin typeface="Calibri" charset="0"/>
              </a:rPr>
              <a:pPr eaLnBrk="1" hangingPunct="1"/>
              <a:t>8</a:t>
            </a:fld>
            <a:endParaRPr lang="en-US" altLang="en-US" dirty="0">
              <a:solidFill>
                <a:srgbClr val="898989"/>
              </a:solidFill>
              <a:latin typeface="Calibri" charset="0"/>
            </a:endParaRPr>
          </a:p>
        </p:txBody>
      </p:sp>
      <p:sp>
        <p:nvSpPr>
          <p:cNvPr id="7" name="Footer Placeholder 6"/>
          <p:cNvSpPr>
            <a:spLocks noGrp="1"/>
          </p:cNvSpPr>
          <p:nvPr>
            <p:ph type="ftr" sz="quarter" idx="11"/>
          </p:nvPr>
        </p:nvSpPr>
        <p:spPr/>
        <p:txBody>
          <a:bodyPr/>
          <a:lstStyle/>
          <a:p>
            <a:pPr>
              <a:defRPr/>
            </a:pPr>
            <a:r>
              <a:rPr lang="en-US" dirty="0"/>
              <a:t>Denise Reid</a:t>
            </a:r>
          </a:p>
        </p:txBody>
      </p:sp>
    </p:spTree>
    <p:extLst>
      <p:ext uri="{BB962C8B-B14F-4D97-AF65-F5344CB8AC3E}">
        <p14:creationId xmlns:p14="http://schemas.microsoft.com/office/powerpoint/2010/main" val="310897972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67000" y="914400"/>
            <a:ext cx="3810000" cy="923330"/>
          </a:xfrm>
          <a:prstGeom prst="rect">
            <a:avLst/>
          </a:prstGeom>
        </p:spPr>
        <p:style>
          <a:lnRef idx="3">
            <a:schemeClr val="lt1"/>
          </a:lnRef>
          <a:fillRef idx="1">
            <a:schemeClr val="accent5"/>
          </a:fillRef>
          <a:effectRef idx="1">
            <a:schemeClr val="accent5"/>
          </a:effectRef>
          <a:fontRef idx="minor">
            <a:schemeClr val="lt1"/>
          </a:fontRef>
        </p:style>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Writing</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6" name="Picture 5" descr="childrenwriting.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2693047"/>
            <a:ext cx="4724400" cy="3143873"/>
          </a:xfrm>
          <a:prstGeom prst="rect">
            <a:avLst/>
          </a:prstGeom>
        </p:spPr>
      </p:pic>
    </p:spTree>
    <p:extLst>
      <p:ext uri="{BB962C8B-B14F-4D97-AF65-F5344CB8AC3E}">
        <p14:creationId xmlns:p14="http://schemas.microsoft.com/office/powerpoint/2010/main" val="257306952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2722</TotalTime>
  <Words>2210</Words>
  <Application>Microsoft Macintosh PowerPoint</Application>
  <PresentationFormat>On-screen Show (4:3)</PresentationFormat>
  <Paragraphs>234</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The Reading, Writing, and Science Connection</vt:lpstr>
      <vt:lpstr>PowerPoint Presentation</vt:lpstr>
      <vt:lpstr>PowerPoint Presentation</vt:lpstr>
      <vt:lpstr>Using Fiction &amp; Nonfiction Texts</vt:lpstr>
      <vt:lpstr>Why is Reading Informational  Text Important?</vt:lpstr>
      <vt:lpstr>Why Science &amp; Literature Belong Together</vt:lpstr>
      <vt:lpstr>Types of Genres to Use</vt:lpstr>
      <vt:lpstr>Ten Tips for Reading Aloud</vt:lpstr>
      <vt:lpstr>PowerPoint Presentation</vt:lpstr>
      <vt:lpstr>PowerPoint Presentation</vt:lpstr>
      <vt:lpstr>Authentic Use of Notebooks</vt:lpstr>
      <vt:lpstr>Possible Elements of a Science Notebook</vt:lpstr>
      <vt:lpstr>Possible Uses of Notebook (Worth, et al, 2009)</vt:lpstr>
      <vt:lpstr>The Moon: Using The 5 E Model to Plan an Integrated Instructional Unit Addressing the NGSS</vt:lpstr>
      <vt:lpstr>NGSS-Next Generation  Science Standards</vt:lpstr>
      <vt:lpstr>Use the Backward Design Process</vt:lpstr>
      <vt:lpstr>The 5E Learning Cycle Model</vt:lpstr>
      <vt:lpstr>How to Begin</vt:lpstr>
      <vt:lpstr>Earth &amp; Space Science First Grade</vt:lpstr>
      <vt:lpstr>Engagement</vt:lpstr>
      <vt:lpstr>Engagement cont.</vt:lpstr>
      <vt:lpstr>Beginning Exploration</vt:lpstr>
      <vt:lpstr>Exploration</vt:lpstr>
      <vt:lpstr>PowerPoint Presentation</vt:lpstr>
      <vt:lpstr>Explanation</vt:lpstr>
      <vt:lpstr>Expansion (Elaboration, Extension, and Application)</vt:lpstr>
      <vt:lpstr>Evaluation</vt:lpstr>
      <vt:lpstr>NGSS-Earth &amp; Space Science Articulation Across K-12</vt:lpstr>
      <vt:lpstr>Earth &amp; Space Science Fifth Grade</vt:lpstr>
      <vt:lpstr>References</vt:lpstr>
      <vt:lpstr>Moon References</vt:lpstr>
    </vt:vector>
  </TitlesOfParts>
  <Company>Eastern Illinois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Denise  Reid</dc:creator>
  <cp:lastModifiedBy>Denise Reid</cp:lastModifiedBy>
  <cp:revision>58</cp:revision>
  <dcterms:created xsi:type="dcterms:W3CDTF">2014-09-30T14:16:42Z</dcterms:created>
  <dcterms:modified xsi:type="dcterms:W3CDTF">2014-10-04T04:05:49Z</dcterms:modified>
</cp:coreProperties>
</file>